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34"/>
  </p:notesMasterIdLst>
  <p:sldIdLst>
    <p:sldId id="256" r:id="rId2"/>
    <p:sldId id="276" r:id="rId3"/>
    <p:sldId id="279" r:id="rId4"/>
    <p:sldId id="280" r:id="rId5"/>
    <p:sldId id="281" r:id="rId6"/>
    <p:sldId id="282" r:id="rId7"/>
    <p:sldId id="285" r:id="rId8"/>
    <p:sldId id="287" r:id="rId9"/>
    <p:sldId id="283" r:id="rId10"/>
    <p:sldId id="288" r:id="rId11"/>
    <p:sldId id="286" r:id="rId12"/>
    <p:sldId id="284" r:id="rId13"/>
    <p:sldId id="277" r:id="rId14"/>
    <p:sldId id="270" r:id="rId15"/>
    <p:sldId id="271" r:id="rId16"/>
    <p:sldId id="272" r:id="rId17"/>
    <p:sldId id="273" r:id="rId18"/>
    <p:sldId id="289" r:id="rId19"/>
    <p:sldId id="261" r:id="rId20"/>
    <p:sldId id="262" r:id="rId21"/>
    <p:sldId id="264" r:id="rId22"/>
    <p:sldId id="266" r:id="rId23"/>
    <p:sldId id="265" r:id="rId24"/>
    <p:sldId id="267" r:id="rId25"/>
    <p:sldId id="268" r:id="rId26"/>
    <p:sldId id="294" r:id="rId27"/>
    <p:sldId id="291" r:id="rId28"/>
    <p:sldId id="292" r:id="rId29"/>
    <p:sldId id="293" r:id="rId30"/>
    <p:sldId id="278" r:id="rId31"/>
    <p:sldId id="290" r:id="rId32"/>
    <p:sldId id="269"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60" d="100"/>
          <a:sy n="60" d="100"/>
        </p:scale>
        <p:origin x="-1304" y="-416"/>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1082953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1957063"/>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29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30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31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EFCCF-B6B9-F64A-AAF7-65B6705C02AC}"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195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240" y="9040143"/>
            <a:ext cx="3034453" cy="519289"/>
          </a:xfrm>
          <a:prstGeom prst="rect">
            <a:avLst/>
          </a:prstGeom>
        </p:spPr>
        <p:txBody>
          <a:bodyPr lIns="130046" tIns="65023" rIns="130046" bIns="65023"/>
          <a:lstStyle/>
          <a:p>
            <a:fld id="{1ACEC30E-9AC6-2E4B-B5A2-C116ED85ABBB}" type="datetimeFigureOut">
              <a:rPr lang="en-US" smtClean="0"/>
              <a:pPr/>
              <a:t>8/10/18</a:t>
            </a:fld>
            <a:endParaRPr lang="en-US"/>
          </a:p>
        </p:txBody>
      </p:sp>
      <p:sp>
        <p:nvSpPr>
          <p:cNvPr id="5" name="Footer Placeholder 4"/>
          <p:cNvSpPr>
            <a:spLocks noGrp="1"/>
          </p:cNvSpPr>
          <p:nvPr>
            <p:ph type="ftr" sz="quarter" idx="11"/>
          </p:nvPr>
        </p:nvSpPr>
        <p:spPr>
          <a:xfrm>
            <a:off x="4443307" y="9040143"/>
            <a:ext cx="4118187" cy="519289"/>
          </a:xfrm>
          <a:prstGeom prst="rect">
            <a:avLst/>
          </a:prstGeom>
        </p:spPr>
        <p:txBody>
          <a:bodyPr lIns="130046" tIns="65023" rIns="130046" bIns="65023"/>
          <a:lstStyle/>
          <a:p>
            <a:endParaRPr lang="en-US"/>
          </a:p>
        </p:txBody>
      </p:sp>
      <p:sp>
        <p:nvSpPr>
          <p:cNvPr id="6" name="Slide Number Placeholder 5"/>
          <p:cNvSpPr>
            <a:spLocks noGrp="1"/>
          </p:cNvSpPr>
          <p:nvPr>
            <p:ph type="sldNum" sz="quarter" idx="12"/>
          </p:nvPr>
        </p:nvSpPr>
        <p:spPr>
          <a:xfrm>
            <a:off x="6290791" y="9251950"/>
            <a:ext cx="410519" cy="379591"/>
          </a:xfrm>
        </p:spPr>
        <p:txBody>
          <a:bodyPr/>
          <a:lstStyle/>
          <a:p>
            <a:fld id="{7E1870BB-185B-D347-9CA3-5153AF444A6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3294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240" y="9040143"/>
            <a:ext cx="3034453" cy="519289"/>
          </a:xfrm>
          <a:prstGeom prst="rect">
            <a:avLst/>
          </a:prstGeom>
        </p:spPr>
        <p:txBody>
          <a:bodyPr lIns="130046" tIns="65023" rIns="130046" bIns="65023"/>
          <a:lstStyle/>
          <a:p>
            <a:fld id="{1ACEC30E-9AC6-2E4B-B5A2-C116ED85ABBB}" type="datetimeFigureOut">
              <a:rPr lang="en-US" smtClean="0"/>
              <a:pPr/>
              <a:t>8/10/18</a:t>
            </a:fld>
            <a:endParaRPr lang="en-US"/>
          </a:p>
        </p:txBody>
      </p:sp>
      <p:sp>
        <p:nvSpPr>
          <p:cNvPr id="3" name="Footer Placeholder 2"/>
          <p:cNvSpPr>
            <a:spLocks noGrp="1"/>
          </p:cNvSpPr>
          <p:nvPr>
            <p:ph type="ftr" sz="quarter" idx="11"/>
          </p:nvPr>
        </p:nvSpPr>
        <p:spPr>
          <a:xfrm>
            <a:off x="4443307" y="9040143"/>
            <a:ext cx="4118187" cy="519289"/>
          </a:xfrm>
          <a:prstGeom prst="rect">
            <a:avLst/>
          </a:prstGeom>
        </p:spPr>
        <p:txBody>
          <a:bodyPr lIns="130046" tIns="65023" rIns="130046" bIns="65023"/>
          <a:lstStyle/>
          <a:p>
            <a:endParaRPr lang="en-US"/>
          </a:p>
        </p:txBody>
      </p:sp>
      <p:sp>
        <p:nvSpPr>
          <p:cNvPr id="4" name="Slide Number Placeholder 3"/>
          <p:cNvSpPr>
            <a:spLocks noGrp="1"/>
          </p:cNvSpPr>
          <p:nvPr>
            <p:ph type="sldNum" sz="quarter" idx="12"/>
          </p:nvPr>
        </p:nvSpPr>
        <p:spPr>
          <a:xfrm>
            <a:off x="6290791" y="9251950"/>
            <a:ext cx="410519" cy="379591"/>
          </a:xfrm>
        </p:spPr>
        <p:txBody>
          <a:bodyPr/>
          <a:lstStyle/>
          <a:p>
            <a:fld id="{7E1870BB-185B-D347-9CA3-5153AF444A69}"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2656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jpeg"/><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jpeg"/><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1270000" y="1601486"/>
            <a:ext cx="10464800" cy="3302000"/>
          </a:xfrm>
          <a:prstGeom prst="rect">
            <a:avLst/>
          </a:prstGeom>
        </p:spPr>
        <p:txBody>
          <a:bodyPr/>
          <a:lstStyle/>
          <a:p>
            <a:pPr>
              <a:defRPr sz="7200">
                <a:latin typeface="Avenir Next"/>
                <a:ea typeface="Avenir Next"/>
                <a:cs typeface="Avenir Next"/>
                <a:sym typeface="Avenir Next"/>
              </a:defRPr>
            </a:pPr>
            <a:r>
              <a:rPr lang="en-US" b="1" dirty="0" smtClean="0"/>
              <a:t>Tough </a:t>
            </a:r>
            <a:r>
              <a:rPr b="1" dirty="0" smtClean="0"/>
              <a:t>Topics</a:t>
            </a:r>
            <a:r>
              <a:rPr dirty="0"/>
              <a:t>: Class</a:t>
            </a:r>
            <a:r>
              <a:rPr dirty="0" smtClean="0"/>
              <a:t> </a:t>
            </a:r>
            <a:r>
              <a:rPr lang="en-US" dirty="0" smtClean="0"/>
              <a:t>4</a:t>
            </a:r>
            <a:endParaRPr dirty="0"/>
          </a:p>
        </p:txBody>
      </p:sp>
      <p:sp>
        <p:nvSpPr>
          <p:cNvPr id="120" name="Shape 120"/>
          <p:cNvSpPr>
            <a:spLocks noGrp="1"/>
          </p:cNvSpPr>
          <p:nvPr>
            <p:ph type="subTitle" sz="quarter" idx="1"/>
          </p:nvPr>
        </p:nvSpPr>
        <p:spPr>
          <a:xfrm>
            <a:off x="1270000" y="4992386"/>
            <a:ext cx="10464800" cy="1130300"/>
          </a:xfrm>
          <a:prstGeom prst="rect">
            <a:avLst/>
          </a:prstGeom>
        </p:spPr>
        <p:txBody>
          <a:bodyPr/>
          <a:lstStyle>
            <a:lvl1pPr>
              <a:defRPr>
                <a:latin typeface="Avenir Next"/>
                <a:ea typeface="Avenir Next"/>
                <a:cs typeface="Avenir Next"/>
                <a:sym typeface="Avenir Next"/>
              </a:defRPr>
            </a:lvl1pPr>
          </a:lstStyle>
          <a:p>
            <a:r>
              <a:rPr dirty="0"/>
              <a:t>How </a:t>
            </a:r>
            <a:r>
              <a:rPr lang="en-US" dirty="0" smtClean="0"/>
              <a:t>Should Christians Think About Islam</a:t>
            </a:r>
            <a:r>
              <a:rPr dirty="0" smtClean="0"/>
              <a:t>?</a:t>
            </a:r>
            <a:endParaRPr dirty="0"/>
          </a:p>
        </p:txBody>
      </p:sp>
      <p:pic>
        <p:nvPicPr>
          <p:cNvPr id="4" name="Picture 3"/>
          <p:cNvPicPr>
            <a:picLocks noChangeAspect="1"/>
          </p:cNvPicPr>
          <p:nvPr/>
        </p:nvPicPr>
        <p:blipFill>
          <a:blip r:embed="rId2"/>
          <a:stretch>
            <a:fillRect/>
          </a:stretch>
        </p:blipFill>
        <p:spPr>
          <a:xfrm rot="205614">
            <a:off x="8100413" y="6383728"/>
            <a:ext cx="3984127" cy="230660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931372" y="3704569"/>
            <a:ext cx="11134120" cy="2347307"/>
          </a:xfrm>
          <a:prstGeom prst="rect">
            <a:avLst/>
          </a:prstGeom>
          <a:noFill/>
          <a:ln>
            <a:noFill/>
          </a:ln>
        </p:spPr>
        <p:txBody>
          <a:bodyPr wrap="square" lIns="130046" tIns="65023" rIns="130046" bIns="65023" rtlCol="0">
            <a:spAutoFit/>
          </a:bodyPr>
          <a:lstStyle/>
          <a:p>
            <a:r>
              <a:rPr lang="en-US" sz="4800" dirty="0" smtClean="0">
                <a:latin typeface="Avenir Heavy"/>
                <a:ea typeface="Avenir Heavy"/>
                <a:cs typeface="Avenir Heavy"/>
              </a:rPr>
              <a:t>Qur’an 4.157</a:t>
            </a:r>
            <a:r>
              <a:rPr lang="en-US" sz="4800" dirty="0" smtClean="0">
                <a:latin typeface="Avenir Next"/>
                <a:ea typeface="Avenir Next"/>
                <a:cs typeface="Avenir Next"/>
              </a:rPr>
              <a:t>: “They did not kill him, nor did they crucify him, though it was made to appear like that to them”</a:t>
            </a:r>
            <a:endParaRPr lang="en-US" sz="4800" dirty="0">
              <a:latin typeface="Avenir Next Regular"/>
              <a:cs typeface="Avenir Next 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1102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509228"/>
            <a:ext cx="11739542" cy="7133233"/>
          </a:xfrm>
          <a:prstGeom prst="rect">
            <a:avLst/>
          </a:prstGeom>
          <a:noFill/>
          <a:ln>
            <a:noFill/>
          </a:ln>
        </p:spPr>
        <p:txBody>
          <a:bodyPr wrap="square" lIns="130046" tIns="65023" rIns="130046" bIns="65023" rtlCol="0">
            <a:spAutoFit/>
          </a:bodyPr>
          <a:lstStyle/>
          <a:p>
            <a:pPr marL="914400" indent="-914400" algn="l">
              <a:buFont typeface="+mj-lt"/>
              <a:buAutoNum type="arabicPeriod" startAt="2"/>
            </a:pPr>
            <a:r>
              <a:rPr lang="en-US" sz="5100" i="1" dirty="0" smtClean="0">
                <a:latin typeface="Avenir Next Regular"/>
                <a:cs typeface="Avenir Next Regular"/>
              </a:rPr>
              <a:t>Christianity and Islam compared</a:t>
            </a:r>
          </a:p>
          <a:p>
            <a:pPr marL="914400" indent="-914400" algn="l"/>
            <a:endParaRPr lang="en-US" sz="2000" i="1" dirty="0" smtClean="0">
              <a:solidFill>
                <a:schemeClr val="tx1"/>
              </a:solidFill>
              <a:latin typeface="Avenir Next Regular"/>
              <a:cs typeface="Avenir Next Regular"/>
            </a:endParaRPr>
          </a:p>
          <a:p>
            <a:pPr marL="914400" lvl="1" indent="-914400" algn="l"/>
            <a:r>
              <a:rPr lang="en-US" sz="5100" i="1" dirty="0" smtClean="0">
                <a:solidFill>
                  <a:schemeClr val="tx1"/>
                </a:solidFill>
                <a:latin typeface="Avenir Next Regular"/>
                <a:cs typeface="Avenir Next Regular"/>
              </a:rPr>
              <a:t>	</a:t>
            </a:r>
            <a:r>
              <a:rPr lang="en-US" sz="4000" dirty="0" smtClean="0">
                <a:solidFill>
                  <a:schemeClr val="tx1"/>
                </a:solidFill>
                <a:latin typeface="Avenir Next Regular"/>
                <a:cs typeface="Avenir Next Regular"/>
              </a:rPr>
              <a:t>a. </a:t>
            </a:r>
            <a:r>
              <a:rPr lang="en-US" sz="4000" i="1" dirty="0" smtClean="0">
                <a:solidFill>
                  <a:schemeClr val="tx1"/>
                </a:solidFill>
                <a:latin typeface="Avenir Next Regular"/>
                <a:cs typeface="Avenir Next Regular"/>
              </a:rPr>
              <a:t>God</a:t>
            </a:r>
            <a:r>
              <a:rPr lang="en-US" sz="4000" dirty="0" smtClean="0">
                <a:solidFill>
                  <a:schemeClr val="tx1"/>
                </a:solidFill>
                <a:latin typeface="Avenir Next Regular"/>
                <a:cs typeface="Avenir Next Regular"/>
              </a:rPr>
              <a:t>: Yahweh vs. Allah</a:t>
            </a:r>
          </a:p>
          <a:p>
            <a:pPr marL="914400" lvl="1" indent="-914400" algn="l"/>
            <a:endParaRPr lang="en-US" sz="1200" dirty="0" smtClean="0">
              <a:solidFill>
                <a:schemeClr val="tx1"/>
              </a:solidFill>
              <a:latin typeface="Avenir Next Regular"/>
              <a:cs typeface="Avenir Next Regular"/>
            </a:endParaRPr>
          </a:p>
          <a:p>
            <a:pPr marL="2290763" lvl="5" indent="-914400" algn="l">
              <a:buClr>
                <a:schemeClr val="tx1"/>
              </a:buClr>
              <a:buFont typeface="Arial"/>
              <a:buChar char="•"/>
            </a:pPr>
            <a:r>
              <a:rPr lang="en-US" sz="3200" dirty="0" err="1" smtClean="0">
                <a:solidFill>
                  <a:srgbClr val="0000FF"/>
                </a:solidFill>
                <a:latin typeface="Avenir Next Medium"/>
                <a:cs typeface="Avenir Next Medium"/>
              </a:rPr>
              <a:t>Tawhid</a:t>
            </a:r>
            <a:r>
              <a:rPr lang="en-US" sz="3200" dirty="0" smtClean="0">
                <a:solidFill>
                  <a:schemeClr val="tx1"/>
                </a:solidFill>
                <a:latin typeface="Avenir Next Regular"/>
                <a:cs typeface="Avenir Next Regular"/>
              </a:rPr>
              <a:t>: Islamic doctrine of Allah’s oneness</a:t>
            </a:r>
          </a:p>
          <a:p>
            <a:pPr marL="2290763" lvl="3" indent="-914400" algn="l">
              <a:buClr>
                <a:schemeClr val="tx1"/>
              </a:buClr>
              <a:buFont typeface="Arial"/>
              <a:buChar char="•"/>
            </a:pPr>
            <a:r>
              <a:rPr lang="en-US" sz="3200" dirty="0" smtClean="0">
                <a:solidFill>
                  <a:srgbClr val="0000FF"/>
                </a:solidFill>
                <a:latin typeface="Avenir Next Medium"/>
                <a:cs typeface="Avenir Next Medium"/>
              </a:rPr>
              <a:t>Trinity</a:t>
            </a:r>
            <a:r>
              <a:rPr lang="en-US" sz="3200" dirty="0" smtClean="0">
                <a:solidFill>
                  <a:schemeClr val="tx1"/>
                </a:solidFill>
                <a:latin typeface="Avenir Next Regular"/>
                <a:cs typeface="Avenir Next Regular"/>
              </a:rPr>
              <a:t>: Christian doctrine that God is three persons sharing one substance</a:t>
            </a:r>
          </a:p>
          <a:p>
            <a:pPr marL="914400" lvl="1" indent="-914400" algn="l"/>
            <a:endParaRPr lang="en-US" sz="1000" dirty="0" smtClean="0">
              <a:solidFill>
                <a:schemeClr val="tx1"/>
              </a:solidFill>
              <a:latin typeface="Avenir Next Regular"/>
              <a:cs typeface="Avenir Next Regular"/>
            </a:endParaRPr>
          </a:p>
          <a:p>
            <a:pPr marL="914400" lvl="1" indent="-914400" algn="l"/>
            <a:r>
              <a:rPr lang="en-US" sz="5100" dirty="0" smtClean="0">
                <a:solidFill>
                  <a:schemeClr val="tx1"/>
                </a:solidFill>
                <a:latin typeface="Avenir Next Regular"/>
                <a:cs typeface="Avenir Next Regular"/>
              </a:rPr>
              <a:t>	</a:t>
            </a:r>
            <a:r>
              <a:rPr lang="en-US" sz="4000" dirty="0" err="1" smtClean="0">
                <a:solidFill>
                  <a:schemeClr val="tx1"/>
                </a:solidFill>
                <a:latin typeface="Avenir Next Regular"/>
                <a:cs typeface="Avenir Next Regular"/>
              </a:rPr>
              <a:t>b</a:t>
            </a:r>
            <a:r>
              <a:rPr lang="en-US" sz="4000" dirty="0" smtClean="0">
                <a:solidFill>
                  <a:schemeClr val="tx1"/>
                </a:solidFill>
                <a:latin typeface="Avenir Next Regular"/>
                <a:cs typeface="Avenir Next Regular"/>
              </a:rPr>
              <a:t>. </a:t>
            </a:r>
            <a:r>
              <a:rPr lang="en-US" sz="4000" i="1" dirty="0" smtClean="0">
                <a:solidFill>
                  <a:schemeClr val="tx1"/>
                </a:solidFill>
                <a:latin typeface="Avenir Next Regular"/>
                <a:cs typeface="Avenir Next Regular"/>
              </a:rPr>
              <a:t>Founders</a:t>
            </a:r>
            <a:r>
              <a:rPr lang="en-US" sz="4000" dirty="0" smtClean="0">
                <a:solidFill>
                  <a:schemeClr val="tx1"/>
                </a:solidFill>
                <a:latin typeface="Avenir Next Regular"/>
                <a:cs typeface="Avenir Next Regular"/>
              </a:rPr>
              <a:t>: Jesus vs. Muhammad</a:t>
            </a:r>
          </a:p>
          <a:p>
            <a:pPr marL="914400" lvl="1" indent="-914400" algn="l"/>
            <a:endParaRPr lang="en-US" sz="1200" dirty="0" smtClean="0">
              <a:solidFill>
                <a:schemeClr val="tx1"/>
              </a:solidFill>
              <a:latin typeface="Avenir Next Regular"/>
              <a:cs typeface="Avenir Next Regular"/>
            </a:endParaRPr>
          </a:p>
          <a:p>
            <a:pPr marL="2290763" lvl="5" indent="-914400" algn="l">
              <a:buClr>
                <a:schemeClr val="tx1"/>
              </a:buClr>
              <a:buFont typeface="Arial"/>
              <a:buChar char="•"/>
            </a:pPr>
            <a:r>
              <a:rPr lang="en-US" sz="3200" dirty="0" err="1" smtClean="0">
                <a:solidFill>
                  <a:srgbClr val="0000FF"/>
                </a:solidFill>
                <a:latin typeface="Avenir Next Medium"/>
                <a:cs typeface="Avenir Next Medium"/>
              </a:rPr>
              <a:t>Hadith</a:t>
            </a:r>
            <a:r>
              <a:rPr lang="en-US" sz="3200" dirty="0" smtClean="0">
                <a:solidFill>
                  <a:schemeClr val="tx1"/>
                </a:solidFill>
                <a:latin typeface="Avenir Next Regular"/>
                <a:cs typeface="Avenir Next Regular"/>
              </a:rPr>
              <a:t>: Islamic doctrine of Allah’s oneness</a:t>
            </a:r>
          </a:p>
          <a:p>
            <a:pPr marL="2290763" lvl="5" indent="-914400" algn="l">
              <a:buClr>
                <a:schemeClr val="tx1"/>
              </a:buClr>
              <a:buFont typeface="Arial"/>
              <a:buChar char="•"/>
            </a:pPr>
            <a:endParaRPr lang="en-US" sz="1000" dirty="0" smtClean="0">
              <a:solidFill>
                <a:schemeClr val="tx1"/>
              </a:solidFill>
              <a:latin typeface="Avenir Next Regular"/>
              <a:cs typeface="Avenir Next Regular"/>
            </a:endParaRPr>
          </a:p>
          <a:p>
            <a:pPr marL="914400" lvl="1" indent="-914400" algn="l"/>
            <a:r>
              <a:rPr lang="en-US" sz="5100" dirty="0" smtClean="0">
                <a:solidFill>
                  <a:schemeClr val="tx1"/>
                </a:solidFill>
                <a:latin typeface="Avenir Next Regular"/>
                <a:cs typeface="Avenir Next Regular"/>
              </a:rPr>
              <a:t>	</a:t>
            </a:r>
            <a:r>
              <a:rPr lang="en-US" sz="4000" dirty="0" err="1" smtClean="0">
                <a:solidFill>
                  <a:schemeClr val="tx1"/>
                </a:solidFill>
                <a:latin typeface="Avenir Next Regular"/>
                <a:cs typeface="Avenir Next Regular"/>
              </a:rPr>
              <a:t>c</a:t>
            </a:r>
            <a:r>
              <a:rPr lang="en-US" sz="4000" dirty="0" smtClean="0">
                <a:solidFill>
                  <a:schemeClr val="tx1"/>
                </a:solidFill>
                <a:latin typeface="Avenir Next Regular"/>
                <a:cs typeface="Avenir Next Regular"/>
              </a:rPr>
              <a:t>. </a:t>
            </a:r>
            <a:r>
              <a:rPr lang="en-US" sz="4000" i="1" dirty="0" smtClean="0">
                <a:solidFill>
                  <a:schemeClr val="tx1"/>
                </a:solidFill>
                <a:latin typeface="Avenir Next Regular"/>
                <a:cs typeface="Avenir Next Regular"/>
              </a:rPr>
              <a:t>Scriptures</a:t>
            </a:r>
            <a:r>
              <a:rPr lang="en-US" sz="4000" dirty="0" smtClean="0">
                <a:solidFill>
                  <a:schemeClr val="tx1"/>
                </a:solidFill>
                <a:latin typeface="Avenir Next Regular"/>
                <a:cs typeface="Avenir Next Regular"/>
              </a:rPr>
              <a:t>: Qur’an vs. the Bible</a:t>
            </a:r>
          </a:p>
          <a:p>
            <a:pPr marL="914400" lvl="1" indent="-914400" algn="l"/>
            <a:endParaRPr lang="en-US" sz="5100" dirty="0" smtClean="0">
              <a:solidFill>
                <a:schemeClr val="tx1"/>
              </a:solidFill>
              <a:latin typeface="Avenir Next Regular"/>
              <a:cs typeface="Avenir Next Regular"/>
            </a:endParaRP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What does Islam teach?</a:t>
            </a:r>
            <a:endParaRPr lang="en-US" b="1" dirty="0">
              <a:latin typeface="Avenir Next Regular"/>
              <a:cs typeface="Avenir Next Regular"/>
            </a:endParaRPr>
          </a:p>
        </p:txBody>
      </p:sp>
      <p:sp>
        <p:nvSpPr>
          <p:cNvPr id="4" name="TextBox 3"/>
          <p:cNvSpPr txBox="1"/>
          <p:nvPr/>
        </p:nvSpPr>
        <p:spPr>
          <a:xfrm>
            <a:off x="12044323" y="5376917"/>
            <a:ext cx="10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0804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2044323" y="5376917"/>
            <a:ext cx="10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6" name="Picture 5" descr="Chart.png"/>
          <p:cNvPicPr>
            <a:picLocks noChangeAspect="1"/>
          </p:cNvPicPr>
          <p:nvPr/>
        </p:nvPicPr>
        <p:blipFill>
          <a:blip r:embed="rId3"/>
          <a:stretch>
            <a:fillRect/>
          </a:stretch>
        </p:blipFill>
        <p:spPr>
          <a:xfrm>
            <a:off x="2104108" y="1905207"/>
            <a:ext cx="8818336" cy="593194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0804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722382" cy="3270637"/>
          </a:xfrm>
          <a:prstGeom prst="rect">
            <a:avLst/>
          </a:prstGeom>
          <a:noFill/>
          <a:ln>
            <a:noFill/>
          </a:ln>
        </p:spPr>
        <p:txBody>
          <a:bodyPr wrap="square" lIns="130046" tIns="65023" rIns="130046" bIns="65023" rtlCol="0">
            <a:spAutoFit/>
          </a:bodyPr>
          <a:lstStyle/>
          <a:p>
            <a:pPr marL="914400" indent="-914400" algn="l">
              <a:buAutoNum type="alphaUcPeriod"/>
            </a:pPr>
            <a:r>
              <a:rPr lang="en-US" sz="5100" i="1" dirty="0" smtClean="0">
                <a:latin typeface="Avenir Next Regular"/>
                <a:cs typeface="Avenir Next Regular"/>
              </a:rPr>
              <a:t>What is Islam?</a:t>
            </a:r>
          </a:p>
          <a:p>
            <a:pPr marL="914400" indent="-914400" algn="l">
              <a:buAutoNum type="alphaUcPeriod"/>
            </a:pPr>
            <a:r>
              <a:rPr lang="en-US" sz="5100" i="1" dirty="0" smtClean="0">
                <a:solidFill>
                  <a:srgbClr val="FF0000"/>
                </a:solidFill>
                <a:latin typeface="Avenir Next Regular"/>
                <a:cs typeface="Avenir Next Regular"/>
              </a:rPr>
              <a:t>Radical Islam and the West</a:t>
            </a:r>
          </a:p>
          <a:p>
            <a:pPr marL="914400" indent="-914400" algn="l">
              <a:buAutoNum type="alphaUcPeriod"/>
            </a:pPr>
            <a:r>
              <a:rPr lang="en-US" sz="5100" i="1" dirty="0" smtClean="0">
                <a:solidFill>
                  <a:schemeClr val="tx1"/>
                </a:solidFill>
                <a:latin typeface="Avenir Next Regular"/>
                <a:cs typeface="Avenir Next Regular"/>
              </a:rPr>
              <a:t>What can Christians do?</a:t>
            </a:r>
          </a:p>
          <a:p>
            <a:pPr algn="l"/>
            <a:endParaRPr lang="en-US" sz="5100" i="1" dirty="0">
              <a:solidFill>
                <a:schemeClr val="tx1"/>
              </a:solidFill>
              <a:latin typeface="Avenir Next Regular"/>
              <a:cs typeface="Avenir Next Regular"/>
            </a:endParaRP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Roadmap</a:t>
            </a:r>
            <a:endParaRPr lang="en-US" b="1" dirty="0">
              <a:latin typeface="Avenir Next Regular"/>
              <a:cs typeface="Avenir Next 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0804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o-WAHHABISM-facebook.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280814" y="6119151"/>
            <a:ext cx="5188788" cy="2594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ibn-taymiyyah-e1448275003129.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69190" y="2697761"/>
            <a:ext cx="4694908" cy="2459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7061605" y="7208378"/>
            <a:ext cx="357890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sz="2400" dirty="0" smtClean="0">
                <a:latin typeface="Avenir Black"/>
                <a:cs typeface="Avenir Black"/>
              </a:rPr>
              <a:t>Left</a:t>
            </a:r>
            <a:r>
              <a:rPr lang="en-US" sz="2400" dirty="0" smtClean="0">
                <a:latin typeface="Avenir Next Regular"/>
                <a:cs typeface="Avenir Next Regular"/>
              </a:rPr>
              <a:t>: </a:t>
            </a:r>
            <a:r>
              <a:rPr lang="en-US" sz="2400" i="1" dirty="0" smtClean="0">
                <a:latin typeface="Avenir Next Regular"/>
                <a:cs typeface="Avenir Next Regular"/>
              </a:rPr>
              <a:t>[Portrayal of] </a:t>
            </a:r>
            <a:r>
              <a:rPr lang="en-US" sz="2400" dirty="0" smtClean="0">
                <a:latin typeface="Avenir Next Regular"/>
                <a:cs typeface="Avenir Next Regular"/>
              </a:rPr>
              <a:t>Muhammad </a:t>
            </a:r>
            <a:r>
              <a:rPr lang="en-US" sz="2400" dirty="0" err="1" smtClean="0">
                <a:latin typeface="Avenir Next Regular"/>
                <a:cs typeface="Avenir Next Regular"/>
              </a:rPr>
              <a:t>ibn</a:t>
            </a:r>
            <a:r>
              <a:rPr lang="en-US" sz="2400" dirty="0" smtClean="0">
                <a:latin typeface="Avenir Next Regular"/>
                <a:cs typeface="Avenir Next Regular"/>
              </a:rPr>
              <a:t> </a:t>
            </a:r>
            <a:r>
              <a:rPr lang="en-US" sz="2400" dirty="0" err="1" smtClean="0">
                <a:latin typeface="Avenir Next Regular"/>
                <a:cs typeface="Avenir Next Regular"/>
              </a:rPr>
              <a:t>Abd</a:t>
            </a:r>
            <a:r>
              <a:rPr lang="en-US" sz="2400" dirty="0" smtClean="0">
                <a:latin typeface="Avenir Next Regular"/>
                <a:cs typeface="Avenir Next Regular"/>
              </a:rPr>
              <a:t> al-</a:t>
            </a:r>
            <a:r>
              <a:rPr lang="en-US" sz="2400" dirty="0" err="1" smtClean="0">
                <a:latin typeface="Avenir Next Regular"/>
                <a:cs typeface="Avenir Next Regular"/>
              </a:rPr>
              <a:t>Wahhab</a:t>
            </a:r>
            <a:r>
              <a:rPr lang="en-US" sz="2400" dirty="0" smtClean="0">
                <a:latin typeface="Avenir Next Regular"/>
                <a:cs typeface="Avenir Next Regular"/>
              </a:rPr>
              <a:t> (1703-1792)</a:t>
            </a:r>
            <a:endParaRPr kumimoji="0" lang="en-US" sz="2400" b="0" i="0" u="none" strike="noStrike" cap="none" spc="0" normalizeH="0" baseline="0" dirty="0">
              <a:ln>
                <a:noFill/>
              </a:ln>
              <a:solidFill>
                <a:srgbClr val="000000"/>
              </a:solidFill>
              <a:effectLst/>
              <a:uFillTx/>
              <a:latin typeface="Avenir Next Regular"/>
              <a:cs typeface="Avenir Next Regular"/>
              <a:sym typeface="Helvetica Light"/>
            </a:endParaRPr>
          </a:p>
        </p:txBody>
      </p:sp>
      <p:sp>
        <p:nvSpPr>
          <p:cNvPr id="5" name="TextBox 4"/>
          <p:cNvSpPr txBox="1"/>
          <p:nvPr/>
        </p:nvSpPr>
        <p:spPr>
          <a:xfrm>
            <a:off x="2711509" y="4015855"/>
            <a:ext cx="357890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lang="en-US" sz="2400" dirty="0" smtClean="0">
                <a:latin typeface="Avenir Black"/>
                <a:cs typeface="Avenir Black"/>
              </a:rPr>
              <a:t>Right</a:t>
            </a:r>
            <a:r>
              <a:rPr lang="en-US" sz="2400" dirty="0" smtClean="0">
                <a:latin typeface="Avenir Next Regular"/>
                <a:cs typeface="Avenir Next Regular"/>
              </a:rPr>
              <a:t>: </a:t>
            </a:r>
            <a:r>
              <a:rPr lang="en-US" sz="2400" i="1" dirty="0" smtClean="0">
                <a:latin typeface="Avenir Next Regular"/>
                <a:cs typeface="Avenir Next Regular"/>
              </a:rPr>
              <a:t>[Portrayal of] </a:t>
            </a:r>
            <a:r>
              <a:rPr lang="en-US" sz="2400" dirty="0" err="1" smtClean="0">
                <a:latin typeface="Avenir Next Regular"/>
                <a:cs typeface="Avenir Next Regular"/>
              </a:rPr>
              <a:t>Ibn</a:t>
            </a:r>
            <a:r>
              <a:rPr lang="en-US" sz="2400" dirty="0" smtClean="0">
                <a:latin typeface="Avenir Next Regular"/>
                <a:cs typeface="Avenir Next Regular"/>
              </a:rPr>
              <a:t> </a:t>
            </a:r>
            <a:r>
              <a:rPr lang="en-US" sz="2400" dirty="0" err="1" smtClean="0">
                <a:latin typeface="Avenir Next Regular"/>
                <a:cs typeface="Avenir Next Regular"/>
              </a:rPr>
              <a:t>Taymiyyah</a:t>
            </a:r>
            <a:r>
              <a:rPr lang="en-US" sz="2400" dirty="0" smtClean="0">
                <a:latin typeface="Avenir Next Regular"/>
                <a:cs typeface="Avenir Next Regular"/>
              </a:rPr>
              <a:t> (1263-1328)</a:t>
            </a:r>
            <a:endParaRPr kumimoji="0" lang="en-US" sz="2400" b="0" i="0" u="none" strike="noStrike" cap="none" spc="0" normalizeH="0" baseline="0" dirty="0">
              <a:ln>
                <a:noFill/>
              </a:ln>
              <a:solidFill>
                <a:srgbClr val="000000"/>
              </a:solidFill>
              <a:effectLst/>
              <a:uFillTx/>
              <a:latin typeface="Avenir Next Regular"/>
              <a:cs typeface="Avenir Next Regular"/>
              <a:sym typeface="Helvetica Light"/>
            </a:endParaRPr>
          </a:p>
        </p:txBody>
      </p:sp>
      <p:sp>
        <p:nvSpPr>
          <p:cNvPr id="8" name="TextBox 7"/>
          <p:cNvSpPr txBox="1"/>
          <p:nvPr/>
        </p:nvSpPr>
        <p:spPr>
          <a:xfrm>
            <a:off x="1059033" y="859847"/>
            <a:ext cx="10541183"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sz="5400" dirty="0" smtClean="0">
                <a:latin typeface="Avenir Next Regular"/>
                <a:cs typeface="Avenir Next Regular"/>
              </a:rPr>
              <a:t>Modern </a:t>
            </a:r>
            <a:r>
              <a:rPr kumimoji="0" lang="en-US" sz="5400" b="0" i="0" u="none" strike="noStrike" cap="none" spc="0" normalizeH="0" baseline="0" dirty="0" smtClean="0">
                <a:ln>
                  <a:noFill/>
                </a:ln>
                <a:solidFill>
                  <a:srgbClr val="000000"/>
                </a:solidFill>
                <a:effectLst/>
                <a:uFillTx/>
                <a:latin typeface="Avenir Next Regular"/>
                <a:cs typeface="Avenir Next Regular"/>
                <a:sym typeface="Helvetica Light"/>
              </a:rPr>
              <a:t>Radical Islam: </a:t>
            </a:r>
            <a:r>
              <a:rPr kumimoji="0" lang="en-US" sz="5400" b="0" i="1" u="none" strike="noStrike" cap="none" spc="0" normalizeH="0" baseline="0" dirty="0" smtClean="0">
                <a:ln>
                  <a:noFill/>
                </a:ln>
                <a:solidFill>
                  <a:srgbClr val="000000"/>
                </a:solidFill>
                <a:effectLst/>
                <a:uFillTx/>
                <a:latin typeface="Avenir Medium"/>
                <a:cs typeface="Avenir Medium"/>
                <a:sym typeface="Helvetica Light"/>
              </a:rPr>
              <a:t>Influences </a:t>
            </a:r>
            <a:endParaRPr kumimoji="0" lang="en-US" sz="5400" b="0" i="1" u="none" strike="noStrike" cap="none" spc="0" normalizeH="0" baseline="0" dirty="0">
              <a:ln>
                <a:noFill/>
              </a:ln>
              <a:solidFill>
                <a:srgbClr val="000000"/>
              </a:solidFill>
              <a:effectLst/>
              <a:uFillTx/>
              <a:latin typeface="Avenir Medium"/>
              <a:cs typeface="Avenir Medium"/>
              <a:sym typeface="Helvetica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9709154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1059033" y="859847"/>
            <a:ext cx="10028742"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smtClean="0">
                <a:ln>
                  <a:noFill/>
                </a:ln>
                <a:solidFill>
                  <a:srgbClr val="000000"/>
                </a:solidFill>
                <a:effectLst/>
                <a:uFillTx/>
                <a:latin typeface="Avenir Next Regular"/>
                <a:cs typeface="Avenir Next Regular"/>
                <a:sym typeface="Helvetica Light"/>
              </a:rPr>
              <a:t>Modern</a:t>
            </a:r>
            <a:r>
              <a:rPr kumimoji="0" lang="en-US" sz="5400" b="0" i="0" u="none" strike="noStrike" cap="none" spc="0" normalizeH="0" dirty="0" smtClean="0">
                <a:ln>
                  <a:noFill/>
                </a:ln>
                <a:solidFill>
                  <a:srgbClr val="000000"/>
                </a:solidFill>
                <a:effectLst/>
                <a:uFillTx/>
                <a:latin typeface="Avenir Next Regular"/>
                <a:cs typeface="Avenir Next Regular"/>
                <a:sym typeface="Helvetica Light"/>
              </a:rPr>
              <a:t> </a:t>
            </a:r>
            <a:r>
              <a:rPr kumimoji="0" lang="en-US" sz="5400" b="0" i="0" u="none" strike="noStrike" cap="none" spc="0" normalizeH="0" baseline="0" dirty="0" smtClean="0">
                <a:ln>
                  <a:noFill/>
                </a:ln>
                <a:solidFill>
                  <a:srgbClr val="000000"/>
                </a:solidFill>
                <a:effectLst/>
                <a:uFillTx/>
                <a:latin typeface="Avenir Next Regular"/>
                <a:cs typeface="Avenir Next Regular"/>
                <a:sym typeface="Helvetica Light"/>
              </a:rPr>
              <a:t>Radical Islam: </a:t>
            </a:r>
            <a:r>
              <a:rPr lang="en-US" sz="5400" i="1" dirty="0" smtClean="0">
                <a:latin typeface="Avenir Medium"/>
                <a:cs typeface="Avenir Medium"/>
              </a:rPr>
              <a:t>Founder</a:t>
            </a:r>
            <a:endParaRPr kumimoji="0" lang="en-US" sz="5400" b="0" i="1" u="none" strike="noStrike" cap="none" spc="0" normalizeH="0" baseline="0" dirty="0">
              <a:ln>
                <a:noFill/>
              </a:ln>
              <a:solidFill>
                <a:srgbClr val="000000"/>
              </a:solidFill>
              <a:effectLst/>
              <a:uFillTx/>
              <a:latin typeface="Avenir Medium"/>
              <a:cs typeface="Avenir Medium"/>
              <a:sym typeface="Helvetica Light"/>
            </a:endParaRPr>
          </a:p>
        </p:txBody>
      </p:sp>
      <p:pic>
        <p:nvPicPr>
          <p:cNvPr id="6" name="Picture 5" descr="qutb_s01.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625053" y="2487006"/>
            <a:ext cx="7773187" cy="5633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3290286" y="8478750"/>
            <a:ext cx="667677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en-US" dirty="0" err="1" smtClean="0">
                <a:latin typeface="Avenir Next Regular"/>
                <a:cs typeface="Avenir Next Regular"/>
              </a:rPr>
              <a:t>Sayyid</a:t>
            </a:r>
            <a:r>
              <a:rPr lang="en-US" dirty="0" smtClean="0">
                <a:latin typeface="Avenir Next Regular"/>
                <a:cs typeface="Avenir Next Regular"/>
              </a:rPr>
              <a:t> </a:t>
            </a:r>
            <a:r>
              <a:rPr lang="en-US" dirty="0" err="1" smtClean="0">
                <a:latin typeface="Avenir Next Regular"/>
                <a:cs typeface="Avenir Next Regular"/>
              </a:rPr>
              <a:t>Qutb</a:t>
            </a:r>
            <a:r>
              <a:rPr lang="en-US" dirty="0" smtClean="0">
                <a:latin typeface="Avenir Next Regular"/>
                <a:cs typeface="Avenir Next Regular"/>
              </a:rPr>
              <a:t> (1906-1966)</a:t>
            </a:r>
            <a:endParaRPr kumimoji="0" lang="en-US" b="0" u="none" strike="noStrike" cap="none" spc="0" normalizeH="0" baseline="0" dirty="0">
              <a:ln>
                <a:noFill/>
              </a:ln>
              <a:solidFill>
                <a:srgbClr val="000000"/>
              </a:solidFill>
              <a:effectLst/>
              <a:uFillTx/>
              <a:latin typeface="Avenir Next Regular"/>
              <a:cs typeface="Avenir Next Regular"/>
              <a:sym typeface="Helvetica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0758088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1059033" y="859847"/>
            <a:ext cx="11335448"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smtClean="0">
                <a:ln>
                  <a:noFill/>
                </a:ln>
                <a:solidFill>
                  <a:srgbClr val="000000"/>
                </a:solidFill>
                <a:effectLst/>
                <a:uFillTx/>
                <a:latin typeface="Avenir Next Regular"/>
                <a:cs typeface="Avenir Next Regular"/>
                <a:sym typeface="Helvetica Light"/>
              </a:rPr>
              <a:t>Modern</a:t>
            </a:r>
            <a:r>
              <a:rPr kumimoji="0" lang="en-US" sz="5400" b="0" i="0" u="none" strike="noStrike" cap="none" spc="0" normalizeH="0" dirty="0" smtClean="0">
                <a:ln>
                  <a:noFill/>
                </a:ln>
                <a:solidFill>
                  <a:srgbClr val="000000"/>
                </a:solidFill>
                <a:effectLst/>
                <a:uFillTx/>
                <a:latin typeface="Avenir Next Regular"/>
                <a:cs typeface="Avenir Next Regular"/>
                <a:sym typeface="Helvetica Light"/>
              </a:rPr>
              <a:t> </a:t>
            </a:r>
            <a:r>
              <a:rPr kumimoji="0" lang="en-US" sz="5400" b="0" i="0" u="none" strike="noStrike" cap="none" spc="0" normalizeH="0" baseline="0" dirty="0" smtClean="0">
                <a:ln>
                  <a:noFill/>
                </a:ln>
                <a:solidFill>
                  <a:srgbClr val="000000"/>
                </a:solidFill>
                <a:effectLst/>
                <a:uFillTx/>
                <a:latin typeface="Avenir Next Regular"/>
                <a:cs typeface="Avenir Next Regular"/>
                <a:sym typeface="Helvetica Light"/>
              </a:rPr>
              <a:t>Radical Islam: </a:t>
            </a:r>
            <a:r>
              <a:rPr lang="en-US" sz="5400" i="1" dirty="0" smtClean="0">
                <a:latin typeface="Avenir Medium"/>
                <a:cs typeface="Avenir Medium"/>
              </a:rPr>
              <a:t>Practitioners</a:t>
            </a:r>
            <a:endParaRPr kumimoji="0" lang="en-US" sz="5400" b="0" i="1" u="none" strike="noStrike" cap="none" spc="0" normalizeH="0" baseline="0" dirty="0">
              <a:ln>
                <a:noFill/>
              </a:ln>
              <a:solidFill>
                <a:srgbClr val="000000"/>
              </a:solidFill>
              <a:effectLst/>
              <a:uFillTx/>
              <a:latin typeface="Avenir Medium"/>
              <a:cs typeface="Avenir Medium"/>
              <a:sym typeface="Helvetica Light"/>
            </a:endParaRPr>
          </a:p>
        </p:txBody>
      </p:sp>
      <p:sp>
        <p:nvSpPr>
          <p:cNvPr id="4" name="TextBox 3"/>
          <p:cNvSpPr txBox="1"/>
          <p:nvPr/>
        </p:nvSpPr>
        <p:spPr>
          <a:xfrm>
            <a:off x="908088" y="7392750"/>
            <a:ext cx="488732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en-US" dirty="0" smtClean="0">
                <a:latin typeface="Avenir Next Regular"/>
                <a:cs typeface="Avenir Next Regular"/>
              </a:rPr>
              <a:t>Osama bin Laden</a:t>
            </a:r>
            <a:endParaRPr kumimoji="0" lang="en-US" b="0" u="none" strike="noStrike" cap="none" spc="0" normalizeH="0" baseline="0" dirty="0">
              <a:ln>
                <a:noFill/>
              </a:ln>
              <a:solidFill>
                <a:srgbClr val="000000"/>
              </a:solidFill>
              <a:effectLst/>
              <a:uFillTx/>
              <a:latin typeface="Avenir Next Regular"/>
              <a:cs typeface="Avenir Next Regular"/>
              <a:sym typeface="Helvetica Light"/>
            </a:endParaRPr>
          </a:p>
        </p:txBody>
      </p:sp>
      <p:pic>
        <p:nvPicPr>
          <p:cNvPr id="3" name="Picture 2" descr="Zawahiri.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rot="311840">
            <a:off x="6384417" y="3411273"/>
            <a:ext cx="5195450" cy="3463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bin Laden.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rot="21380186">
            <a:off x="1000933" y="2736402"/>
            <a:ext cx="4578705" cy="3052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6242263" y="8505094"/>
            <a:ext cx="53683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en-US" dirty="0" err="1" smtClean="0">
                <a:latin typeface="Avenir Next Regular"/>
                <a:cs typeface="Avenir Next Regular"/>
              </a:rPr>
              <a:t>Ayman</a:t>
            </a:r>
            <a:r>
              <a:rPr lang="en-US" dirty="0" smtClean="0">
                <a:latin typeface="Avenir Next Regular"/>
                <a:cs typeface="Avenir Next Regular"/>
              </a:rPr>
              <a:t> al-Zawahiri</a:t>
            </a:r>
            <a:endParaRPr kumimoji="0" lang="en-US" b="0" u="none" strike="noStrike" cap="none" spc="0" normalizeH="0" baseline="0" dirty="0">
              <a:ln>
                <a:noFill/>
              </a:ln>
              <a:solidFill>
                <a:srgbClr val="000000"/>
              </a:solidFill>
              <a:effectLst/>
              <a:uFillTx/>
              <a:latin typeface="Avenir Next Regular"/>
              <a:cs typeface="Avenir Next Regular"/>
              <a:sym typeface="Helvetica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4043701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1059033" y="859847"/>
            <a:ext cx="11335448"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smtClean="0">
                <a:ln>
                  <a:noFill/>
                </a:ln>
                <a:solidFill>
                  <a:srgbClr val="000000"/>
                </a:solidFill>
                <a:effectLst/>
                <a:uFillTx/>
                <a:latin typeface="Avenir Next Regular"/>
                <a:cs typeface="Avenir Next Regular"/>
                <a:sym typeface="Helvetica Light"/>
              </a:rPr>
              <a:t>Modern</a:t>
            </a:r>
            <a:r>
              <a:rPr kumimoji="0" lang="en-US" sz="5400" b="0" i="0" u="none" strike="noStrike" cap="none" spc="0" normalizeH="0" dirty="0" smtClean="0">
                <a:ln>
                  <a:noFill/>
                </a:ln>
                <a:solidFill>
                  <a:srgbClr val="000000"/>
                </a:solidFill>
                <a:effectLst/>
                <a:uFillTx/>
                <a:latin typeface="Avenir Next Regular"/>
                <a:cs typeface="Avenir Next Regular"/>
                <a:sym typeface="Helvetica Light"/>
              </a:rPr>
              <a:t> </a:t>
            </a:r>
            <a:r>
              <a:rPr kumimoji="0" lang="en-US" sz="5400" b="0" i="0" u="none" strike="noStrike" cap="none" spc="0" normalizeH="0" baseline="0" dirty="0" smtClean="0">
                <a:ln>
                  <a:noFill/>
                </a:ln>
                <a:solidFill>
                  <a:srgbClr val="000000"/>
                </a:solidFill>
                <a:effectLst/>
                <a:uFillTx/>
                <a:latin typeface="Avenir Next Regular"/>
                <a:cs typeface="Avenir Next Regular"/>
                <a:sym typeface="Helvetica Light"/>
              </a:rPr>
              <a:t>Radical Islam: </a:t>
            </a:r>
            <a:r>
              <a:rPr lang="en-US" sz="5400" i="1" dirty="0" smtClean="0">
                <a:latin typeface="Avenir Medium"/>
                <a:cs typeface="Avenir Medium"/>
              </a:rPr>
              <a:t>Practitioners</a:t>
            </a:r>
            <a:endParaRPr kumimoji="0" lang="en-US" sz="5400" b="0" i="1" u="none" strike="noStrike" cap="none" spc="0" normalizeH="0" baseline="0" dirty="0">
              <a:ln>
                <a:noFill/>
              </a:ln>
              <a:solidFill>
                <a:srgbClr val="000000"/>
              </a:solidFill>
              <a:effectLst/>
              <a:uFillTx/>
              <a:latin typeface="Avenir Medium"/>
              <a:cs typeface="Avenir Medium"/>
              <a:sym typeface="Helvetica Light"/>
            </a:endParaRPr>
          </a:p>
        </p:txBody>
      </p:sp>
      <p:sp>
        <p:nvSpPr>
          <p:cNvPr id="4" name="TextBox 3"/>
          <p:cNvSpPr txBox="1"/>
          <p:nvPr/>
        </p:nvSpPr>
        <p:spPr>
          <a:xfrm>
            <a:off x="2947679" y="8049340"/>
            <a:ext cx="753889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n-US" b="0" u="none" strike="noStrike" cap="none" spc="0" normalizeH="0" baseline="0" dirty="0" smtClean="0">
                <a:ln>
                  <a:noFill/>
                </a:ln>
                <a:solidFill>
                  <a:srgbClr val="000000"/>
                </a:solidFill>
                <a:effectLst/>
                <a:uFillTx/>
                <a:latin typeface="Avenir Next Regular"/>
                <a:cs typeface="Avenir Next Regular"/>
                <a:sym typeface="Helvetica Light"/>
              </a:rPr>
              <a:t>Abu</a:t>
            </a:r>
            <a:r>
              <a:rPr kumimoji="0" lang="en-US" b="0" u="none" strike="noStrike" cap="none" spc="0" normalizeH="0" dirty="0" smtClean="0">
                <a:ln>
                  <a:noFill/>
                </a:ln>
                <a:solidFill>
                  <a:srgbClr val="000000"/>
                </a:solidFill>
                <a:effectLst/>
                <a:uFillTx/>
                <a:latin typeface="Avenir Next Regular"/>
                <a:cs typeface="Avenir Next Regular"/>
                <a:sym typeface="Helvetica Light"/>
              </a:rPr>
              <a:t> </a:t>
            </a:r>
            <a:r>
              <a:rPr kumimoji="0" lang="en-US" b="0" u="none" strike="noStrike" cap="none" spc="0" normalizeH="0" dirty="0" err="1" smtClean="0">
                <a:ln>
                  <a:noFill/>
                </a:ln>
                <a:solidFill>
                  <a:srgbClr val="000000"/>
                </a:solidFill>
                <a:effectLst/>
                <a:uFillTx/>
                <a:latin typeface="Avenir Next Regular"/>
                <a:cs typeface="Avenir Next Regular"/>
                <a:sym typeface="Helvetica Light"/>
              </a:rPr>
              <a:t>Bakr</a:t>
            </a:r>
            <a:r>
              <a:rPr kumimoji="0" lang="en-US" b="0" u="none" strike="noStrike" cap="none" spc="0" normalizeH="0" dirty="0" smtClean="0">
                <a:ln>
                  <a:noFill/>
                </a:ln>
                <a:solidFill>
                  <a:srgbClr val="000000"/>
                </a:solidFill>
                <a:effectLst/>
                <a:uFillTx/>
                <a:latin typeface="Avenir Next Regular"/>
                <a:cs typeface="Avenir Next Regular"/>
                <a:sym typeface="Helvetica Light"/>
              </a:rPr>
              <a:t> al-Baghdadi (ISIS)</a:t>
            </a:r>
            <a:endParaRPr kumimoji="0" lang="en-US" b="0" u="none" strike="noStrike" cap="none" spc="0" normalizeH="0" baseline="0" dirty="0">
              <a:ln>
                <a:noFill/>
              </a:ln>
              <a:solidFill>
                <a:srgbClr val="000000"/>
              </a:solidFill>
              <a:effectLst/>
              <a:uFillTx/>
              <a:latin typeface="Avenir Next Regular"/>
              <a:cs typeface="Avenir Next Regular"/>
              <a:sym typeface="Helvetica Light"/>
            </a:endParaRPr>
          </a:p>
        </p:txBody>
      </p:sp>
      <p:pic>
        <p:nvPicPr>
          <p:cNvPr id="11" name="Picture 10" descr="Abu-Bakr-al-Baghdadiv2.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848285" y="2501542"/>
            <a:ext cx="5541873" cy="4156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6930889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50240" y="4229686"/>
            <a:ext cx="11722382" cy="1239312"/>
          </a:xfrm>
          <a:prstGeom prst="rect">
            <a:avLst/>
          </a:prstGeom>
          <a:noFill/>
          <a:ln>
            <a:noFill/>
          </a:ln>
        </p:spPr>
        <p:txBody>
          <a:bodyPr wrap="square" lIns="130046" tIns="65023" rIns="130046" bIns="65023" rtlCol="0">
            <a:spAutoFit/>
          </a:bodyPr>
          <a:lstStyle/>
          <a:p>
            <a:pPr algn="ctr"/>
            <a:r>
              <a:rPr lang="en-US" sz="7200" dirty="0" smtClean="0">
                <a:latin typeface="Avenir Next Regular"/>
                <a:cs typeface="Avenir Next Regular"/>
              </a:rPr>
              <a:t>An example…</a:t>
            </a:r>
            <a:endParaRPr lang="en-US" sz="7200" dirty="0">
              <a:latin typeface="Avenir Next Regular"/>
              <a:cs typeface="Avenir Next 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1102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6-10-16 at 01.16.01.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754702"/>
            <a:ext cx="13004800" cy="8128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7387423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722382" cy="3270637"/>
          </a:xfrm>
          <a:prstGeom prst="rect">
            <a:avLst/>
          </a:prstGeom>
          <a:noFill/>
          <a:ln>
            <a:noFill/>
          </a:ln>
        </p:spPr>
        <p:txBody>
          <a:bodyPr wrap="square" lIns="130046" tIns="65023" rIns="130046" bIns="65023" rtlCol="0">
            <a:spAutoFit/>
          </a:bodyPr>
          <a:lstStyle/>
          <a:p>
            <a:pPr marL="914400" indent="-914400" algn="l">
              <a:buAutoNum type="alphaUcPeriod"/>
            </a:pPr>
            <a:r>
              <a:rPr lang="en-US" sz="5100" i="1" dirty="0" smtClean="0">
                <a:solidFill>
                  <a:srgbClr val="FF0000"/>
                </a:solidFill>
                <a:latin typeface="Avenir Next Regular"/>
                <a:cs typeface="Avenir Next Regular"/>
              </a:rPr>
              <a:t>What is Islam?</a:t>
            </a:r>
          </a:p>
          <a:p>
            <a:pPr marL="914400" indent="-914400" algn="l">
              <a:buAutoNum type="alphaUcPeriod"/>
            </a:pPr>
            <a:r>
              <a:rPr lang="en-US" sz="5100" i="1" dirty="0" smtClean="0">
                <a:solidFill>
                  <a:schemeClr val="tx1"/>
                </a:solidFill>
                <a:latin typeface="Avenir Next Regular"/>
                <a:cs typeface="Avenir Next Regular"/>
              </a:rPr>
              <a:t>Radical Islam and the West</a:t>
            </a:r>
          </a:p>
          <a:p>
            <a:pPr marL="914400" indent="-914400" algn="l">
              <a:buAutoNum type="alphaUcPeriod"/>
            </a:pPr>
            <a:r>
              <a:rPr lang="en-US" sz="5100" i="1" dirty="0" smtClean="0">
                <a:solidFill>
                  <a:schemeClr val="tx1"/>
                </a:solidFill>
                <a:latin typeface="Avenir Next Regular"/>
                <a:cs typeface="Avenir Next Regular"/>
              </a:rPr>
              <a:t>What can Christians do?</a:t>
            </a:r>
          </a:p>
          <a:p>
            <a:pPr algn="l"/>
            <a:endParaRPr lang="en-US" sz="5100" i="1" dirty="0">
              <a:solidFill>
                <a:schemeClr val="tx1"/>
              </a:solidFill>
              <a:latin typeface="Avenir Next Regular"/>
              <a:cs typeface="Avenir Next Regular"/>
            </a:endParaRP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Roadmap</a:t>
            </a:r>
            <a:endParaRPr lang="en-US" b="1" dirty="0">
              <a:latin typeface="Avenir Next Regular"/>
              <a:cs typeface="Avenir Next 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0804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6-10-16 at 01.16.01.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754702"/>
            <a:ext cx="13004800" cy="8128000"/>
          </a:xfrm>
          <a:prstGeom prst="rect">
            <a:avLst/>
          </a:prstGeom>
        </p:spPr>
      </p:pic>
      <p:cxnSp>
        <p:nvCxnSpPr>
          <p:cNvPr id="4" name="Straight Connector 3"/>
          <p:cNvCxnSpPr/>
          <p:nvPr/>
        </p:nvCxnSpPr>
        <p:spPr>
          <a:xfrm>
            <a:off x="4454843" y="8062423"/>
            <a:ext cx="2319328" cy="0"/>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
        <p:nvSpPr>
          <p:cNvPr id="8" name="Right Arrow 7"/>
          <p:cNvSpPr/>
          <p:nvPr/>
        </p:nvSpPr>
        <p:spPr>
          <a:xfrm>
            <a:off x="1288232" y="7777818"/>
            <a:ext cx="1288234" cy="476704"/>
          </a:xfrm>
          <a:prstGeom prst="rightArrow">
            <a:avLst>
              <a:gd name="adj1" fmla="val 44548"/>
              <a:gd name="adj2" fmla="val 50000"/>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9" name="TextBox 8"/>
          <p:cNvSpPr txBox="1"/>
          <p:nvPr/>
        </p:nvSpPr>
        <p:spPr>
          <a:xfrm>
            <a:off x="1644378" y="7059663"/>
            <a:ext cx="41263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000" dirty="0">
                <a:solidFill>
                  <a:srgbClr val="FF0000"/>
                </a:solidFill>
                <a:latin typeface="Chalkduster"/>
                <a:cs typeface="Chalkduster"/>
              </a:rPr>
              <a:t>1</a:t>
            </a:r>
            <a:endParaRPr kumimoji="0" lang="en-US" sz="4000" b="0" i="0" u="none" strike="noStrike" cap="none" spc="0" normalizeH="0" baseline="0" dirty="0">
              <a:ln>
                <a:noFill/>
              </a:ln>
              <a:solidFill>
                <a:srgbClr val="FF0000"/>
              </a:solidFill>
              <a:effectLst/>
              <a:uFillTx/>
              <a:latin typeface="Chalkduster"/>
              <a:cs typeface="Chalkduster"/>
              <a:sym typeface="Helvetica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857465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6-10-16 at 01.16.01.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754702"/>
            <a:ext cx="13004800" cy="8128000"/>
          </a:xfrm>
          <a:prstGeom prst="rect">
            <a:avLst/>
          </a:prstGeom>
        </p:spPr>
      </p:pic>
      <p:cxnSp>
        <p:nvCxnSpPr>
          <p:cNvPr id="4" name="Straight Connector 3"/>
          <p:cNvCxnSpPr/>
          <p:nvPr/>
        </p:nvCxnSpPr>
        <p:spPr>
          <a:xfrm>
            <a:off x="4454843" y="8062423"/>
            <a:ext cx="2319328" cy="0"/>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
        <p:nvSpPr>
          <p:cNvPr id="8" name="Right Arrow 7"/>
          <p:cNvSpPr/>
          <p:nvPr/>
        </p:nvSpPr>
        <p:spPr>
          <a:xfrm>
            <a:off x="1088646" y="5835713"/>
            <a:ext cx="1288234" cy="476704"/>
          </a:xfrm>
          <a:prstGeom prst="rightArrow">
            <a:avLst>
              <a:gd name="adj1" fmla="val 44548"/>
              <a:gd name="adj2" fmla="val 50000"/>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5" name="Straight Connector 4"/>
          <p:cNvCxnSpPr/>
          <p:nvPr/>
        </p:nvCxnSpPr>
        <p:spPr>
          <a:xfrm>
            <a:off x="3083137" y="6074065"/>
            <a:ext cx="2319328" cy="0"/>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
        <p:nvSpPr>
          <p:cNvPr id="6" name="TextBox 5"/>
          <p:cNvSpPr txBox="1"/>
          <p:nvPr/>
        </p:nvSpPr>
        <p:spPr>
          <a:xfrm>
            <a:off x="1448831" y="5156272"/>
            <a:ext cx="39109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000" dirty="0" smtClean="0">
                <a:solidFill>
                  <a:srgbClr val="FF0000"/>
                </a:solidFill>
                <a:latin typeface="Chalkduster"/>
                <a:cs typeface="Chalkduster"/>
              </a:rPr>
              <a:t>2</a:t>
            </a:r>
            <a:endParaRPr kumimoji="0" lang="en-US" sz="4000" b="0" i="0" u="none" strike="noStrike" cap="none" spc="0" normalizeH="0" baseline="0" dirty="0">
              <a:ln>
                <a:noFill/>
              </a:ln>
              <a:solidFill>
                <a:srgbClr val="FF0000"/>
              </a:solidFill>
              <a:effectLst/>
              <a:uFillTx/>
              <a:latin typeface="Chalkduster"/>
              <a:cs typeface="Chalkduster"/>
              <a:sym typeface="Helvetica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726739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6-10-16 at 01.16.01.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754702"/>
            <a:ext cx="13004800" cy="8128000"/>
          </a:xfrm>
          <a:prstGeom prst="rect">
            <a:avLst/>
          </a:prstGeom>
        </p:spPr>
      </p:pic>
      <p:cxnSp>
        <p:nvCxnSpPr>
          <p:cNvPr id="4" name="Straight Connector 3"/>
          <p:cNvCxnSpPr/>
          <p:nvPr/>
        </p:nvCxnSpPr>
        <p:spPr>
          <a:xfrm>
            <a:off x="4454843" y="8062423"/>
            <a:ext cx="2319328" cy="0"/>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
        <p:nvSpPr>
          <p:cNvPr id="8" name="Right Arrow 7"/>
          <p:cNvSpPr/>
          <p:nvPr/>
        </p:nvSpPr>
        <p:spPr>
          <a:xfrm>
            <a:off x="1088646" y="6441663"/>
            <a:ext cx="1288234" cy="476704"/>
          </a:xfrm>
          <a:prstGeom prst="rightArrow">
            <a:avLst>
              <a:gd name="adj1" fmla="val 44548"/>
              <a:gd name="adj2" fmla="val 50000"/>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5" name="Straight Connector 4"/>
          <p:cNvCxnSpPr/>
          <p:nvPr/>
        </p:nvCxnSpPr>
        <p:spPr>
          <a:xfrm>
            <a:off x="3083137" y="6074065"/>
            <a:ext cx="2319328" cy="0"/>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6" name="Straight Connector 5"/>
          <p:cNvCxnSpPr/>
          <p:nvPr/>
        </p:nvCxnSpPr>
        <p:spPr>
          <a:xfrm>
            <a:off x="3101281" y="6716299"/>
            <a:ext cx="4337809" cy="0"/>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
        <p:nvSpPr>
          <p:cNvPr id="9" name="TextBox 8"/>
          <p:cNvSpPr txBox="1"/>
          <p:nvPr/>
        </p:nvSpPr>
        <p:spPr>
          <a:xfrm>
            <a:off x="1416807" y="5680870"/>
            <a:ext cx="45514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000" dirty="0" smtClean="0">
                <a:solidFill>
                  <a:srgbClr val="FF0000"/>
                </a:solidFill>
                <a:latin typeface="Chalkduster"/>
                <a:cs typeface="Chalkduster"/>
              </a:rPr>
              <a:t>3</a:t>
            </a:r>
            <a:endParaRPr kumimoji="0" lang="en-US" sz="4000" b="0" i="0" u="none" strike="noStrike" cap="none" spc="0" normalizeH="0" baseline="0" dirty="0">
              <a:ln>
                <a:noFill/>
              </a:ln>
              <a:solidFill>
                <a:srgbClr val="FF0000"/>
              </a:solidFill>
              <a:effectLst/>
              <a:uFillTx/>
              <a:latin typeface="Chalkduster"/>
              <a:cs typeface="Chalkduster"/>
              <a:sym typeface="Helvetica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70229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6-10-16 at 01.28.50.png"/>
          <p:cNvPicPr>
            <a:picLocks noChangeAspect="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4625" r="7996"/>
          <a:stretch/>
        </p:blipFill>
        <p:spPr>
          <a:xfrm>
            <a:off x="3447383" y="2411019"/>
            <a:ext cx="6114570" cy="6311900"/>
          </a:xfrm>
          <a:prstGeom prst="rect">
            <a:avLst/>
          </a:prstGeom>
        </p:spPr>
      </p:pic>
      <p:sp>
        <p:nvSpPr>
          <p:cNvPr id="9" name="TextBox 8"/>
          <p:cNvSpPr txBox="1"/>
          <p:nvPr/>
        </p:nvSpPr>
        <p:spPr>
          <a:xfrm>
            <a:off x="1216890" y="971207"/>
            <a:ext cx="6084595"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sz="4000" dirty="0" smtClean="0">
                <a:solidFill>
                  <a:srgbClr val="FF0000"/>
                </a:solidFill>
                <a:latin typeface="Chalkduster"/>
                <a:cs typeface="Chalkduster"/>
              </a:rPr>
              <a:t>1. Killed in trenches</a:t>
            </a:r>
            <a:endParaRPr kumimoji="0" lang="en-US" sz="4000" b="0" i="0" u="none" strike="noStrike" cap="none" spc="0" normalizeH="0" baseline="0" dirty="0">
              <a:ln>
                <a:noFill/>
              </a:ln>
              <a:solidFill>
                <a:srgbClr val="FF0000"/>
              </a:solidFill>
              <a:effectLst/>
              <a:uFillTx/>
              <a:latin typeface="Chalkduster"/>
              <a:cs typeface="Chalkduster"/>
              <a:sym typeface="Helvetica Light"/>
            </a:endParaRPr>
          </a:p>
        </p:txBody>
      </p:sp>
      <p:sp>
        <p:nvSpPr>
          <p:cNvPr id="10" name="Right Arrow 9"/>
          <p:cNvSpPr/>
          <p:nvPr/>
        </p:nvSpPr>
        <p:spPr>
          <a:xfrm>
            <a:off x="2141005" y="3901781"/>
            <a:ext cx="1288234" cy="476704"/>
          </a:xfrm>
          <a:prstGeom prst="rightArrow">
            <a:avLst>
              <a:gd name="adj1" fmla="val 44548"/>
              <a:gd name="adj2" fmla="val 50000"/>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140057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1216890" y="971207"/>
            <a:ext cx="9067105"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sz="4000" dirty="0">
                <a:solidFill>
                  <a:srgbClr val="FF0000"/>
                </a:solidFill>
                <a:latin typeface="Chalkduster"/>
                <a:cs typeface="Chalkduster"/>
              </a:rPr>
              <a:t>2</a:t>
            </a:r>
            <a:r>
              <a:rPr lang="en-US" sz="4000" dirty="0" smtClean="0">
                <a:solidFill>
                  <a:srgbClr val="FF0000"/>
                </a:solidFill>
                <a:latin typeface="Chalkduster"/>
                <a:cs typeface="Chalkduster"/>
              </a:rPr>
              <a:t>. Boys checked for pubic hair</a:t>
            </a:r>
            <a:endParaRPr kumimoji="0" lang="en-US" sz="4000" b="0" i="0" u="none" strike="noStrike" cap="none" spc="0" normalizeH="0" baseline="0" dirty="0">
              <a:ln>
                <a:noFill/>
              </a:ln>
              <a:solidFill>
                <a:srgbClr val="FF0000"/>
              </a:solidFill>
              <a:effectLst/>
              <a:uFillTx/>
              <a:latin typeface="Chalkduster"/>
              <a:cs typeface="Chalkduster"/>
              <a:sym typeface="Helvetica Light"/>
            </a:endParaRPr>
          </a:p>
        </p:txBody>
      </p:sp>
      <p:sp>
        <p:nvSpPr>
          <p:cNvPr id="10" name="Right Arrow 9"/>
          <p:cNvSpPr/>
          <p:nvPr/>
        </p:nvSpPr>
        <p:spPr>
          <a:xfrm>
            <a:off x="1496888" y="5062870"/>
            <a:ext cx="1288234" cy="476704"/>
          </a:xfrm>
          <a:prstGeom prst="rightArrow">
            <a:avLst>
              <a:gd name="adj1" fmla="val 44548"/>
              <a:gd name="adj2" fmla="val 50000"/>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 name="Picture 1" descr="Sunan Abu Dawud 4404.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044995" y="2902722"/>
            <a:ext cx="7239000" cy="39497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682133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1216890" y="971207"/>
            <a:ext cx="773964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sz="4000" dirty="0">
                <a:solidFill>
                  <a:srgbClr val="FF0000"/>
                </a:solidFill>
                <a:latin typeface="Chalkduster"/>
                <a:cs typeface="Chalkduster"/>
              </a:rPr>
              <a:t>3</a:t>
            </a:r>
            <a:r>
              <a:rPr lang="en-US" sz="4000" dirty="0" smtClean="0">
                <a:solidFill>
                  <a:srgbClr val="FF0000"/>
                </a:solidFill>
                <a:latin typeface="Chalkduster"/>
                <a:cs typeface="Chalkduster"/>
              </a:rPr>
              <a:t>. Women taken as slaves</a:t>
            </a:r>
            <a:endParaRPr kumimoji="0" lang="en-US" sz="4000" b="0" i="0" u="none" strike="noStrike" cap="none" spc="0" normalizeH="0" baseline="0" dirty="0">
              <a:ln>
                <a:noFill/>
              </a:ln>
              <a:solidFill>
                <a:srgbClr val="FF0000"/>
              </a:solidFill>
              <a:effectLst/>
              <a:uFillTx/>
              <a:latin typeface="Chalkduster"/>
              <a:cs typeface="Chalkduster"/>
              <a:sym typeface="Helvetica Light"/>
            </a:endParaRPr>
          </a:p>
        </p:txBody>
      </p:sp>
      <p:pic>
        <p:nvPicPr>
          <p:cNvPr id="3" name="Picture 2" descr="Screen Shot 2016-10-16 at 01.39.59.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320374" y="3322111"/>
            <a:ext cx="6337300" cy="3111500"/>
          </a:xfrm>
          <a:prstGeom prst="rect">
            <a:avLst/>
          </a:prstGeom>
        </p:spPr>
      </p:pic>
      <p:sp>
        <p:nvSpPr>
          <p:cNvPr id="8" name="Right Arrow 7"/>
          <p:cNvSpPr/>
          <p:nvPr/>
        </p:nvSpPr>
        <p:spPr>
          <a:xfrm>
            <a:off x="2295229" y="5679698"/>
            <a:ext cx="1288234" cy="476704"/>
          </a:xfrm>
          <a:prstGeom prst="rightArrow">
            <a:avLst>
              <a:gd name="adj1" fmla="val 44548"/>
              <a:gd name="adj2" fmla="val 50000"/>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682133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994873" y="912590"/>
            <a:ext cx="5037871" cy="7805212"/>
          </a:xfrm>
          <a:prstGeom prst="rect">
            <a:avLst/>
          </a:prstGeom>
        </p:spPr>
        <p:txBody>
          <a:bodyPr wrap="square">
            <a:spAutoFit/>
          </a:bodyPr>
          <a:lstStyle/>
          <a:p>
            <a:pPr algn="l">
              <a:lnSpc>
                <a:spcPct val="130000"/>
              </a:lnSpc>
            </a:pPr>
            <a:r>
              <a:rPr lang="en-US" sz="2800" dirty="0" smtClean="0">
                <a:latin typeface="Avenir Next"/>
                <a:ea typeface="Avenir Next"/>
                <a:cs typeface="Avenir Next"/>
              </a:rPr>
              <a:t>“Even though Muslims are often raised with the teaching that ‘Islam is the religion of peace,’ when they study the texts for themselves, they are faced with the reality that Muhammad and the Quran call for jihad. They will stand at the crossroads for only so long before they choose what path they will take—</a:t>
            </a:r>
            <a:r>
              <a:rPr lang="en-US" sz="2800" dirty="0" smtClean="0">
                <a:latin typeface="Avenir Next Medium"/>
                <a:ea typeface="Avenir Heavy"/>
                <a:cs typeface="Avenir Next Medium"/>
              </a:rPr>
              <a:t>apostasy</a:t>
            </a:r>
            <a:r>
              <a:rPr lang="en-US" sz="2800" dirty="0" smtClean="0">
                <a:latin typeface="Avenir Next"/>
                <a:ea typeface="Avenir Next"/>
                <a:cs typeface="Avenir Next"/>
              </a:rPr>
              <a:t>, </a:t>
            </a:r>
            <a:r>
              <a:rPr lang="en-US" sz="2800" dirty="0" smtClean="0">
                <a:latin typeface="Avenir Next Medium"/>
                <a:ea typeface="Avenir Heavy"/>
                <a:cs typeface="Avenir Next Medium"/>
              </a:rPr>
              <a:t>apathy</a:t>
            </a:r>
            <a:r>
              <a:rPr lang="en-US" sz="2800" dirty="0" smtClean="0">
                <a:latin typeface="Avenir Next"/>
                <a:ea typeface="Avenir Next"/>
                <a:cs typeface="Avenir Next"/>
              </a:rPr>
              <a:t>, or </a:t>
            </a:r>
            <a:r>
              <a:rPr lang="en-US" sz="2800" dirty="0" smtClean="0">
                <a:latin typeface="Avenir Next Medium"/>
                <a:ea typeface="Avenir Heavy"/>
                <a:cs typeface="Avenir Next Medium"/>
              </a:rPr>
              <a:t>radicalization</a:t>
            </a:r>
            <a:r>
              <a:rPr lang="en-US" sz="2800" dirty="0" smtClean="0">
                <a:latin typeface="Avenir Next"/>
                <a:ea typeface="Avenir Next"/>
                <a:cs typeface="Avenir Next"/>
              </a:rPr>
              <a:t>.”</a:t>
            </a:r>
          </a:p>
          <a:p>
            <a:pPr algn="l">
              <a:lnSpc>
                <a:spcPct val="130000"/>
              </a:lnSpc>
            </a:pPr>
            <a:endParaRPr lang="en-US" sz="2800" dirty="0" smtClean="0">
              <a:latin typeface="Avenir Next"/>
              <a:ea typeface="Avenir Next"/>
              <a:cs typeface="Avenir Next"/>
            </a:endParaRPr>
          </a:p>
          <a:p>
            <a:pPr algn="l"/>
            <a:r>
              <a:rPr lang="en-US" sz="2800" dirty="0" smtClean="0">
                <a:latin typeface="Helvetica"/>
                <a:ea typeface="Avenir Next"/>
                <a:cs typeface="Helvetica"/>
              </a:rPr>
              <a:t>		    —</a:t>
            </a:r>
            <a:r>
              <a:rPr lang="en-US" sz="2800" dirty="0" err="1" smtClean="0">
                <a:latin typeface="Avenir Heavy"/>
                <a:ea typeface="Avenir Next"/>
                <a:cs typeface="Avenir Heavy"/>
              </a:rPr>
              <a:t>Nabeel</a:t>
            </a:r>
            <a:r>
              <a:rPr lang="en-US" sz="2800" dirty="0" smtClean="0">
                <a:latin typeface="Avenir Heavy"/>
                <a:ea typeface="Avenir Next"/>
                <a:cs typeface="Avenir Heavy"/>
              </a:rPr>
              <a:t> </a:t>
            </a:r>
            <a:r>
              <a:rPr lang="en-US" sz="2800" dirty="0" err="1" smtClean="0">
                <a:latin typeface="Avenir Heavy"/>
                <a:ea typeface="Avenir Next"/>
                <a:cs typeface="Avenir Heavy"/>
              </a:rPr>
              <a:t>Qureshi</a:t>
            </a:r>
            <a:endParaRPr lang="en-US" sz="2800" dirty="0">
              <a:latin typeface="Avenir Heavy"/>
              <a:cs typeface="Avenir Heavy"/>
            </a:endParaRPr>
          </a:p>
        </p:txBody>
      </p:sp>
      <p:pic>
        <p:nvPicPr>
          <p:cNvPr id="6" name="Picture 5" descr="Answering Jihad.jpg"/>
          <p:cNvPicPr>
            <a:picLocks noChangeAspect="1"/>
          </p:cNvPicPr>
          <p:nvPr/>
        </p:nvPicPr>
        <p:blipFill>
          <a:blip r:embed="rId3"/>
          <a:stretch>
            <a:fillRect/>
          </a:stretch>
        </p:blipFill>
        <p:spPr>
          <a:xfrm>
            <a:off x="6607175" y="0"/>
            <a:ext cx="6397625" cy="97536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5123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931372" y="2032221"/>
            <a:ext cx="11134120" cy="5671294"/>
          </a:xfrm>
          <a:prstGeom prst="rect">
            <a:avLst/>
          </a:prstGeom>
          <a:noFill/>
          <a:ln>
            <a:noFill/>
          </a:ln>
        </p:spPr>
        <p:txBody>
          <a:bodyPr wrap="square" lIns="130046" tIns="65023" rIns="130046" bIns="65023" rtlCol="0">
            <a:spAutoFit/>
          </a:bodyPr>
          <a:lstStyle/>
          <a:p>
            <a:r>
              <a:rPr lang="en-US" sz="4000" dirty="0" smtClean="0">
                <a:latin typeface="Avenir Next"/>
                <a:ea typeface="Avenir Next"/>
                <a:cs typeface="Avenir Next"/>
              </a:rPr>
              <a:t>“[</a:t>
            </a:r>
            <a:r>
              <a:rPr lang="en-US" sz="4000" dirty="0" err="1" smtClean="0">
                <a:latin typeface="Avenir Next"/>
                <a:ea typeface="Avenir Next"/>
                <a:cs typeface="Avenir Next"/>
              </a:rPr>
              <a:t>A]lthough</a:t>
            </a:r>
            <a:r>
              <a:rPr lang="en-US" sz="4000" dirty="0" smtClean="0">
                <a:latin typeface="Avenir Next"/>
                <a:ea typeface="Avenir Next"/>
                <a:cs typeface="Avenir Next"/>
              </a:rPr>
              <a:t> some might argue that your foreign policies are the extent of what drives our hatred, this particular reason for hating you is secondary […] The fact is, even if you were to stop bombing us, imprisoning us, torturing us, vilifying us, and usurping our lands, we would continue to hate you because our primary reason for hating you will not cease to exist until you embrace Islam.”</a:t>
            </a:r>
            <a:endParaRPr lang="en-US" sz="4000" dirty="0">
              <a:latin typeface="Avenir Next Regular"/>
              <a:cs typeface="Avenir Next 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1102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931372" y="2688458"/>
            <a:ext cx="11134120" cy="4378633"/>
          </a:xfrm>
          <a:prstGeom prst="rect">
            <a:avLst/>
          </a:prstGeom>
          <a:noFill/>
          <a:ln>
            <a:noFill/>
          </a:ln>
        </p:spPr>
        <p:txBody>
          <a:bodyPr wrap="square" lIns="130046" tIns="65023" rIns="130046" bIns="65023" rtlCol="0">
            <a:spAutoFit/>
          </a:bodyPr>
          <a:lstStyle/>
          <a:p>
            <a:r>
              <a:rPr lang="en-US" sz="4000" dirty="0" smtClean="0">
                <a:latin typeface="Avenir Next"/>
                <a:ea typeface="Avenir Next"/>
                <a:cs typeface="Avenir Next"/>
              </a:rPr>
              <a:t>“So you can continue to believe that those ‘despicable terrorists’ hate you because of your lattes and your Timberlands, […] or you can accept reality and recognize that we will never stop hating you until you embrace Islam”</a:t>
            </a:r>
          </a:p>
          <a:p>
            <a:endParaRPr lang="en-US" sz="4000" dirty="0" smtClean="0">
              <a:latin typeface="Avenir Next"/>
              <a:ea typeface="Avenir Next"/>
              <a:cs typeface="Avenir Next"/>
            </a:endParaRPr>
          </a:p>
          <a:p>
            <a:r>
              <a:rPr lang="en-US" dirty="0" smtClean="0">
                <a:latin typeface="Helvetica"/>
                <a:ea typeface="Avenir Next"/>
                <a:cs typeface="Helvetica"/>
              </a:rPr>
              <a:t>—</a:t>
            </a:r>
            <a:r>
              <a:rPr lang="en-US" dirty="0" smtClean="0">
                <a:latin typeface="Avenir Next Medium"/>
                <a:ea typeface="Avenir Next"/>
                <a:cs typeface="Avenir Next Medium"/>
              </a:rPr>
              <a:t>From </a:t>
            </a:r>
            <a:r>
              <a:rPr lang="en-US" i="1" dirty="0" err="1" smtClean="0">
                <a:latin typeface="Avenir Next Medium"/>
                <a:ea typeface="Avenir Next"/>
                <a:cs typeface="Avenir Next Medium"/>
              </a:rPr>
              <a:t>Dabiq</a:t>
            </a:r>
            <a:r>
              <a:rPr lang="en-US" dirty="0" smtClean="0">
                <a:latin typeface="Avenir Next Medium"/>
                <a:ea typeface="Avenir Next"/>
                <a:cs typeface="Avenir Next Medium"/>
              </a:rPr>
              <a:t>, </a:t>
            </a:r>
            <a:r>
              <a:rPr lang="en-US" dirty="0" err="1" smtClean="0">
                <a:latin typeface="Avenir Next Medium"/>
                <a:ea typeface="Avenir Next"/>
                <a:cs typeface="Avenir Next Medium"/>
              </a:rPr>
              <a:t>ISIS’s</a:t>
            </a:r>
            <a:r>
              <a:rPr lang="en-US" dirty="0" smtClean="0">
                <a:latin typeface="Avenir Next Medium"/>
                <a:ea typeface="Avenir Next"/>
                <a:cs typeface="Avenir Next Medium"/>
              </a:rPr>
              <a:t> English-language magazine</a:t>
            </a:r>
            <a:endParaRPr lang="en-US" dirty="0">
              <a:latin typeface="Avenir Next Medium"/>
              <a:cs typeface="Avenir Next Medium"/>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1102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19696" y="1143124"/>
            <a:ext cx="11578637" cy="7456398"/>
          </a:xfrm>
          <a:prstGeom prst="rect">
            <a:avLst/>
          </a:prstGeom>
          <a:noFill/>
          <a:ln>
            <a:noFill/>
          </a:ln>
        </p:spPr>
        <p:txBody>
          <a:bodyPr wrap="square" lIns="130046" tIns="65023" rIns="130046" bIns="65023" rtlCol="0">
            <a:spAutoFit/>
          </a:bodyPr>
          <a:lstStyle/>
          <a:p>
            <a:r>
              <a:rPr lang="en-US" sz="4000" dirty="0" smtClean="0">
                <a:latin typeface="Avenir Next"/>
                <a:ea typeface="Avenir Next"/>
                <a:cs typeface="Avenir Next"/>
              </a:rPr>
              <a:t>“Your secular liberalism has led you to tolerate and even support ‘gay rights,’ to allow alcohol, drugs, fornication, gambling, and usury to become widespread […] As such, we wage war against you to stop you from spreading your disbelief and debauchery […] You’ve made it your mission to ‘liberate’ Muslim societies; we’ve made it our mission to fight off your influence and protect mankind from your misguided concepts and your deviant ways of life.”</a:t>
            </a:r>
          </a:p>
          <a:p>
            <a:endParaRPr lang="en-US" sz="4000" dirty="0" smtClean="0">
              <a:latin typeface="Avenir Next"/>
              <a:ea typeface="Avenir Next"/>
              <a:cs typeface="Avenir Next"/>
            </a:endParaRPr>
          </a:p>
          <a:p>
            <a:r>
              <a:rPr lang="en-US" dirty="0" smtClean="0">
                <a:latin typeface="Avenir Heavy"/>
                <a:ea typeface="Avenir Next"/>
                <a:cs typeface="Avenir Heavy"/>
              </a:rPr>
              <a:t>—From </a:t>
            </a:r>
            <a:r>
              <a:rPr lang="en-US" i="1" dirty="0" err="1" smtClean="0">
                <a:latin typeface="Avenir Heavy"/>
                <a:ea typeface="Avenir Next"/>
                <a:cs typeface="Avenir Heavy"/>
              </a:rPr>
              <a:t>Dabiq</a:t>
            </a:r>
            <a:r>
              <a:rPr lang="en-US" dirty="0" smtClean="0">
                <a:latin typeface="Avenir Heavy"/>
                <a:ea typeface="Avenir Next"/>
                <a:cs typeface="Avenir Heavy"/>
              </a:rPr>
              <a:t>, </a:t>
            </a:r>
            <a:r>
              <a:rPr lang="en-US" dirty="0" err="1" smtClean="0">
                <a:latin typeface="Avenir Heavy"/>
                <a:ea typeface="Avenir Next"/>
                <a:cs typeface="Avenir Heavy"/>
              </a:rPr>
              <a:t>ISIS’s</a:t>
            </a:r>
            <a:r>
              <a:rPr lang="en-US" dirty="0" smtClean="0">
                <a:latin typeface="Avenir Heavy"/>
                <a:ea typeface="Avenir Next"/>
                <a:cs typeface="Avenir Heavy"/>
              </a:rPr>
              <a:t> English-language magazine</a:t>
            </a:r>
            <a:endParaRPr lang="en-US" dirty="0">
              <a:latin typeface="Avenir Heavy"/>
              <a:cs typeface="Avenir Heavy"/>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1102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50240" y="4229686"/>
            <a:ext cx="11722382" cy="1239312"/>
          </a:xfrm>
          <a:prstGeom prst="rect">
            <a:avLst/>
          </a:prstGeom>
          <a:noFill/>
          <a:ln>
            <a:noFill/>
          </a:ln>
        </p:spPr>
        <p:txBody>
          <a:bodyPr wrap="square" lIns="130046" tIns="65023" rIns="130046" bIns="65023" rtlCol="0">
            <a:spAutoFit/>
          </a:bodyPr>
          <a:lstStyle/>
          <a:p>
            <a:pPr algn="ctr"/>
            <a:r>
              <a:rPr lang="en-US" sz="7200" dirty="0" smtClean="0">
                <a:latin typeface="Avenir Next Regular"/>
                <a:cs typeface="Avenir Next Regular"/>
              </a:rPr>
              <a:t>How did Islam start?</a:t>
            </a:r>
            <a:endParaRPr lang="en-US" sz="7200" dirty="0">
              <a:latin typeface="Avenir Next Regular"/>
              <a:cs typeface="Avenir Next 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1102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722382" cy="3270637"/>
          </a:xfrm>
          <a:prstGeom prst="rect">
            <a:avLst/>
          </a:prstGeom>
          <a:noFill/>
          <a:ln>
            <a:noFill/>
          </a:ln>
        </p:spPr>
        <p:txBody>
          <a:bodyPr wrap="square" lIns="130046" tIns="65023" rIns="130046" bIns="65023" rtlCol="0">
            <a:spAutoFit/>
          </a:bodyPr>
          <a:lstStyle/>
          <a:p>
            <a:pPr marL="914400" indent="-914400" algn="l">
              <a:buAutoNum type="alphaUcPeriod"/>
            </a:pPr>
            <a:r>
              <a:rPr lang="en-US" sz="5100" i="1" dirty="0" smtClean="0">
                <a:solidFill>
                  <a:schemeClr val="tx1"/>
                </a:solidFill>
                <a:latin typeface="Avenir Next Regular"/>
                <a:cs typeface="Avenir Next Regular"/>
              </a:rPr>
              <a:t>What is Islam?</a:t>
            </a:r>
          </a:p>
          <a:p>
            <a:pPr marL="914400" indent="-914400" algn="l">
              <a:buAutoNum type="alphaUcPeriod"/>
            </a:pPr>
            <a:r>
              <a:rPr lang="en-US" sz="5100" i="1" dirty="0" smtClean="0">
                <a:solidFill>
                  <a:schemeClr val="tx1"/>
                </a:solidFill>
                <a:latin typeface="Avenir Next Regular"/>
                <a:cs typeface="Avenir Next Regular"/>
              </a:rPr>
              <a:t>Radical Islam and the West</a:t>
            </a:r>
          </a:p>
          <a:p>
            <a:pPr marL="914400" indent="-914400" algn="l">
              <a:buAutoNum type="alphaUcPeriod"/>
            </a:pPr>
            <a:r>
              <a:rPr lang="en-US" sz="5100" i="1" dirty="0" smtClean="0">
                <a:solidFill>
                  <a:srgbClr val="FF0000"/>
                </a:solidFill>
                <a:latin typeface="Avenir Next Regular"/>
                <a:cs typeface="Avenir Next Regular"/>
              </a:rPr>
              <a:t>What can Christians do?</a:t>
            </a:r>
          </a:p>
          <a:p>
            <a:pPr algn="l"/>
            <a:endParaRPr lang="en-US" sz="5100" i="1" dirty="0">
              <a:solidFill>
                <a:schemeClr val="tx1"/>
              </a:solidFill>
              <a:latin typeface="Avenir Next Regular"/>
              <a:cs typeface="Avenir Next Regular"/>
            </a:endParaRP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Roadmap</a:t>
            </a:r>
            <a:endParaRPr lang="en-US" b="1" dirty="0">
              <a:latin typeface="Avenir Next Regular"/>
              <a:cs typeface="Avenir Next 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0804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722382" cy="3270637"/>
          </a:xfrm>
          <a:prstGeom prst="rect">
            <a:avLst/>
          </a:prstGeom>
          <a:noFill/>
          <a:ln>
            <a:noFill/>
          </a:ln>
        </p:spPr>
        <p:txBody>
          <a:bodyPr wrap="square" lIns="130046" tIns="65023" rIns="130046" bIns="65023" rtlCol="0">
            <a:spAutoFit/>
          </a:bodyPr>
          <a:lstStyle/>
          <a:p>
            <a:pPr marL="914400" indent="-914400" algn="l">
              <a:buFont typeface="+mj-lt"/>
              <a:buAutoNum type="arabicPeriod"/>
            </a:pPr>
            <a:r>
              <a:rPr lang="en-US" sz="5100" dirty="0" smtClean="0">
                <a:latin typeface="Avenir Next Regular"/>
                <a:cs typeface="Avenir Next Regular"/>
              </a:rPr>
              <a:t>Weep</a:t>
            </a:r>
          </a:p>
          <a:p>
            <a:pPr marL="914400" indent="-914400" algn="l">
              <a:buFont typeface="+mj-lt"/>
              <a:buAutoNum type="arabicPeriod"/>
            </a:pPr>
            <a:r>
              <a:rPr lang="en-US" sz="5100" dirty="0" smtClean="0">
                <a:solidFill>
                  <a:schemeClr val="tx1"/>
                </a:solidFill>
                <a:latin typeface="Avenir Next Regular"/>
                <a:cs typeface="Avenir Next Regular"/>
              </a:rPr>
              <a:t>Pray</a:t>
            </a:r>
          </a:p>
          <a:p>
            <a:pPr marL="914400" indent="-914400" algn="l">
              <a:buFont typeface="+mj-lt"/>
              <a:buAutoNum type="arabicPeriod"/>
            </a:pPr>
            <a:r>
              <a:rPr lang="en-US" sz="5100" dirty="0" smtClean="0">
                <a:solidFill>
                  <a:schemeClr val="tx1"/>
                </a:solidFill>
                <a:latin typeface="Avenir Next Regular"/>
                <a:cs typeface="Avenir Next Regular"/>
              </a:rPr>
              <a:t>Befriend</a:t>
            </a:r>
          </a:p>
          <a:p>
            <a:pPr marL="914400" indent="-914400" algn="l">
              <a:buFont typeface="+mj-lt"/>
              <a:buAutoNum type="arabicPeriod"/>
            </a:pPr>
            <a:r>
              <a:rPr lang="en-US" sz="5100" dirty="0" smtClean="0">
                <a:solidFill>
                  <a:schemeClr val="tx1"/>
                </a:solidFill>
                <a:latin typeface="Avenir Next Regular"/>
                <a:cs typeface="Avenir Next Regular"/>
              </a:rPr>
              <a:t>Go</a:t>
            </a:r>
          </a:p>
        </p:txBody>
      </p:sp>
      <p:sp>
        <p:nvSpPr>
          <p:cNvPr id="2" name="Title 1"/>
          <p:cNvSpPr>
            <a:spLocks noGrp="1"/>
          </p:cNvSpPr>
          <p:nvPr>
            <p:ph type="title"/>
          </p:nvPr>
        </p:nvSpPr>
        <p:spPr/>
        <p:txBody>
          <a:bodyPr>
            <a:normAutofit fontScale="90000"/>
          </a:bodyPr>
          <a:lstStyle/>
          <a:p>
            <a:pPr algn="l"/>
            <a:r>
              <a:rPr lang="en-US" dirty="0" smtClean="0">
                <a:latin typeface="Avenir Next Regular"/>
                <a:cs typeface="Avenir Next Regular"/>
              </a:rPr>
              <a:t>What can Christians do?</a:t>
            </a:r>
            <a:endParaRPr lang="en-US" b="1" dirty="0">
              <a:latin typeface="Avenir Next Regular"/>
              <a:cs typeface="Avenir Next 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9389657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722382" cy="4794131"/>
          </a:xfrm>
          <a:prstGeom prst="rect">
            <a:avLst/>
          </a:prstGeom>
          <a:noFill/>
          <a:ln>
            <a:noFill/>
          </a:ln>
        </p:spPr>
        <p:txBody>
          <a:bodyPr wrap="square" lIns="130046" tIns="65023" rIns="130046" bIns="65023" rtlCol="0">
            <a:spAutoFit/>
          </a:bodyPr>
          <a:lstStyle/>
          <a:p>
            <a:pPr marL="914400" indent="-914400" algn="l">
              <a:buFont typeface="+mj-lt"/>
              <a:buAutoNum type="arabicPeriod"/>
            </a:pPr>
            <a:r>
              <a:rPr lang="en-US" sz="5100" i="1" dirty="0" smtClean="0">
                <a:latin typeface="Avenir Next Regular"/>
                <a:cs typeface="Avenir Next Regular"/>
              </a:rPr>
              <a:t>Muhammad</a:t>
            </a:r>
          </a:p>
          <a:p>
            <a:pPr marL="914400" indent="-914400" algn="l">
              <a:buFont typeface="+mj-lt"/>
              <a:buAutoNum type="arabicPeriod"/>
            </a:pPr>
            <a:r>
              <a:rPr lang="en-US" sz="5100" i="1" dirty="0" smtClean="0">
                <a:solidFill>
                  <a:schemeClr val="tx1"/>
                </a:solidFill>
                <a:latin typeface="Avenir Next Regular"/>
                <a:cs typeface="Avenir Next Regular"/>
              </a:rPr>
              <a:t>Schism</a:t>
            </a:r>
          </a:p>
          <a:p>
            <a:pPr marL="914400" indent="-914400" algn="l"/>
            <a:endParaRPr lang="en-US" sz="2400" i="1" dirty="0" smtClean="0">
              <a:solidFill>
                <a:schemeClr val="tx1"/>
              </a:solidFill>
              <a:latin typeface="Avenir Next Regular"/>
              <a:cs typeface="Avenir Next Regular"/>
            </a:endParaRPr>
          </a:p>
          <a:p>
            <a:pPr marL="914400" lvl="1" indent="-914400" algn="l"/>
            <a:r>
              <a:rPr lang="en-US" sz="5100" i="1" dirty="0" smtClean="0">
                <a:solidFill>
                  <a:schemeClr val="tx1"/>
                </a:solidFill>
                <a:latin typeface="Avenir Next Regular"/>
                <a:cs typeface="Avenir Next Regular"/>
              </a:rPr>
              <a:t>	</a:t>
            </a:r>
            <a:r>
              <a:rPr lang="en-US" sz="5100" dirty="0" smtClean="0">
                <a:solidFill>
                  <a:schemeClr val="tx1"/>
                </a:solidFill>
                <a:latin typeface="Avenir Next Regular"/>
                <a:cs typeface="Avenir Next Regular"/>
              </a:rPr>
              <a:t>a. </a:t>
            </a:r>
            <a:r>
              <a:rPr lang="en-US" sz="5100" dirty="0" smtClean="0">
                <a:solidFill>
                  <a:srgbClr val="0000FF"/>
                </a:solidFill>
                <a:latin typeface="Avenir Next Medium"/>
                <a:cs typeface="Avenir Next Medium"/>
              </a:rPr>
              <a:t>Sunnis</a:t>
            </a:r>
            <a:r>
              <a:rPr lang="en-US" sz="5100" dirty="0" smtClean="0">
                <a:solidFill>
                  <a:schemeClr val="tx1"/>
                </a:solidFill>
                <a:latin typeface="Avenir Next Regular"/>
                <a:cs typeface="Avenir Next Regular"/>
              </a:rPr>
              <a:t>: supported Abu </a:t>
            </a:r>
            <a:r>
              <a:rPr lang="en-US" sz="5100" dirty="0" err="1" smtClean="0">
                <a:solidFill>
                  <a:schemeClr val="tx1"/>
                </a:solidFill>
                <a:latin typeface="Avenir Next Regular"/>
                <a:cs typeface="Avenir Next Regular"/>
              </a:rPr>
              <a:t>Bakr</a:t>
            </a:r>
            <a:endParaRPr lang="en-US" sz="5100" dirty="0" smtClean="0">
              <a:solidFill>
                <a:schemeClr val="tx1"/>
              </a:solidFill>
              <a:latin typeface="Avenir Next Regular"/>
              <a:cs typeface="Avenir Next Regular"/>
            </a:endParaRPr>
          </a:p>
          <a:p>
            <a:pPr marL="914400" lvl="1" indent="-914400" algn="l"/>
            <a:r>
              <a:rPr lang="en-US" sz="5100" i="1" dirty="0" smtClean="0">
                <a:solidFill>
                  <a:schemeClr val="tx1"/>
                </a:solidFill>
                <a:latin typeface="Avenir Next Regular"/>
                <a:cs typeface="Avenir Next Regular"/>
              </a:rPr>
              <a:t>	</a:t>
            </a:r>
            <a:r>
              <a:rPr lang="en-US" sz="5100" dirty="0" err="1" smtClean="0">
                <a:solidFill>
                  <a:schemeClr val="tx1"/>
                </a:solidFill>
                <a:latin typeface="Avenir Next Regular"/>
                <a:cs typeface="Avenir Next Regular"/>
              </a:rPr>
              <a:t>b</a:t>
            </a:r>
            <a:r>
              <a:rPr lang="en-US" sz="5100" dirty="0" smtClean="0">
                <a:solidFill>
                  <a:schemeClr val="tx1"/>
                </a:solidFill>
                <a:latin typeface="Avenir Next Regular"/>
                <a:cs typeface="Avenir Next Regular"/>
              </a:rPr>
              <a:t>. </a:t>
            </a:r>
            <a:r>
              <a:rPr lang="en-US" sz="5100" dirty="0" err="1" smtClean="0">
                <a:solidFill>
                  <a:srgbClr val="0000FF"/>
                </a:solidFill>
                <a:latin typeface="Avenir Next Medium"/>
                <a:cs typeface="Avenir Next Medium"/>
              </a:rPr>
              <a:t>Shias</a:t>
            </a:r>
            <a:r>
              <a:rPr lang="en-US" sz="5100" dirty="0" smtClean="0">
                <a:solidFill>
                  <a:schemeClr val="tx1"/>
                </a:solidFill>
                <a:latin typeface="Avenir Next Regular"/>
                <a:cs typeface="Avenir Next Regular"/>
              </a:rPr>
              <a:t>: supported Ali</a:t>
            </a:r>
            <a:endParaRPr lang="en-US" sz="5100" i="1" dirty="0" smtClean="0">
              <a:solidFill>
                <a:schemeClr val="tx1"/>
              </a:solidFill>
              <a:latin typeface="Avenir Next Regular"/>
              <a:cs typeface="Avenir Next Regular"/>
            </a:endParaRPr>
          </a:p>
          <a:p>
            <a:pPr marL="914400" indent="-914400" algn="l"/>
            <a:endParaRPr lang="en-US" sz="2400" i="1" dirty="0" smtClean="0">
              <a:solidFill>
                <a:schemeClr val="tx1"/>
              </a:solidFill>
              <a:latin typeface="Avenir Next Regular"/>
              <a:cs typeface="Avenir Next Regular"/>
            </a:endParaRPr>
          </a:p>
          <a:p>
            <a:pPr marL="914400" indent="-914400" algn="l">
              <a:buFont typeface="+mj-lt"/>
              <a:buAutoNum type="arabicPeriod"/>
            </a:pPr>
            <a:r>
              <a:rPr lang="en-US" sz="5100" i="1" dirty="0" smtClean="0">
                <a:solidFill>
                  <a:schemeClr val="tx1"/>
                </a:solidFill>
                <a:latin typeface="Avenir Next Regular"/>
                <a:cs typeface="Avenir Next Regular"/>
              </a:rPr>
              <a:t>Spread</a:t>
            </a: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How did Islam start?</a:t>
            </a:r>
            <a:endParaRPr lang="en-US" b="1" dirty="0">
              <a:latin typeface="Avenir Next Regular"/>
              <a:cs typeface="Avenir Next 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50240" y="4229686"/>
            <a:ext cx="11722382" cy="1239312"/>
          </a:xfrm>
          <a:prstGeom prst="rect">
            <a:avLst/>
          </a:prstGeom>
          <a:noFill/>
          <a:ln>
            <a:noFill/>
          </a:ln>
        </p:spPr>
        <p:txBody>
          <a:bodyPr wrap="square" lIns="130046" tIns="65023" rIns="130046" bIns="65023" rtlCol="0">
            <a:spAutoFit/>
          </a:bodyPr>
          <a:lstStyle/>
          <a:p>
            <a:pPr algn="ctr"/>
            <a:r>
              <a:rPr lang="en-US" sz="7200" dirty="0" smtClean="0">
                <a:latin typeface="Avenir Next Regular"/>
                <a:cs typeface="Avenir Next Regular"/>
              </a:rPr>
              <a:t>What does Islam teach?</a:t>
            </a:r>
            <a:endParaRPr lang="en-US" sz="7200" dirty="0">
              <a:latin typeface="Avenir Next Regular"/>
              <a:cs typeface="Avenir Next 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1102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981408"/>
            <a:ext cx="11722382" cy="5301962"/>
          </a:xfrm>
          <a:prstGeom prst="rect">
            <a:avLst/>
          </a:prstGeom>
          <a:noFill/>
          <a:ln>
            <a:noFill/>
          </a:ln>
        </p:spPr>
        <p:txBody>
          <a:bodyPr wrap="square" lIns="130046" tIns="65023" rIns="130046" bIns="65023" rtlCol="0">
            <a:spAutoFit/>
          </a:bodyPr>
          <a:lstStyle/>
          <a:p>
            <a:pPr marL="914400" indent="-914400" algn="l">
              <a:buFont typeface="+mj-lt"/>
              <a:buAutoNum type="arabicPeriod"/>
            </a:pPr>
            <a:r>
              <a:rPr lang="en-US" sz="5100" i="1" dirty="0" smtClean="0">
                <a:latin typeface="Avenir Next Regular"/>
                <a:cs typeface="Avenir Next Regular"/>
              </a:rPr>
              <a:t>Five pillars</a:t>
            </a:r>
          </a:p>
          <a:p>
            <a:pPr marL="914400" indent="-914400" algn="l"/>
            <a:endParaRPr lang="en-US" sz="2400" i="1" dirty="0" smtClean="0">
              <a:solidFill>
                <a:schemeClr val="tx1"/>
              </a:solidFill>
              <a:latin typeface="Avenir Next Regular"/>
              <a:cs typeface="Avenir Next Regular"/>
            </a:endParaRPr>
          </a:p>
          <a:p>
            <a:pPr marL="914400" lvl="1" indent="-914400" algn="l"/>
            <a:r>
              <a:rPr lang="en-US" sz="5100" i="1" dirty="0" smtClean="0">
                <a:solidFill>
                  <a:schemeClr val="tx1"/>
                </a:solidFill>
                <a:latin typeface="Avenir Next Regular"/>
                <a:cs typeface="Avenir Next Regular"/>
              </a:rPr>
              <a:t>	</a:t>
            </a:r>
            <a:r>
              <a:rPr lang="en-US" sz="5100" dirty="0" smtClean="0">
                <a:solidFill>
                  <a:schemeClr val="tx1"/>
                </a:solidFill>
                <a:latin typeface="Avenir Next Regular"/>
                <a:cs typeface="Avenir Next Regular"/>
              </a:rPr>
              <a:t>a. </a:t>
            </a:r>
            <a:r>
              <a:rPr lang="en-US" sz="5100" dirty="0" smtClean="0">
                <a:solidFill>
                  <a:srgbClr val="0000FF"/>
                </a:solidFill>
                <a:latin typeface="Avenir Next Medium"/>
                <a:cs typeface="Avenir Next Medium"/>
              </a:rPr>
              <a:t>Faith</a:t>
            </a:r>
            <a:r>
              <a:rPr lang="en-US" sz="5100" dirty="0" smtClean="0">
                <a:solidFill>
                  <a:schemeClr val="tx1"/>
                </a:solidFill>
                <a:latin typeface="Avenir Next Medium"/>
                <a:cs typeface="Avenir Next Medium"/>
              </a:rPr>
              <a:t> </a:t>
            </a:r>
            <a:r>
              <a:rPr lang="en-US" sz="5100" dirty="0" smtClean="0">
                <a:solidFill>
                  <a:schemeClr val="tx1"/>
                </a:solidFill>
                <a:latin typeface="Avenir Next Regular"/>
                <a:cs typeface="Avenir Next Regular"/>
              </a:rPr>
              <a:t>(</a:t>
            </a:r>
            <a:r>
              <a:rPr lang="en-US" sz="5100" i="1" dirty="0" err="1" smtClean="0">
                <a:solidFill>
                  <a:schemeClr val="tx1"/>
                </a:solidFill>
                <a:latin typeface="Avenir Next Regular"/>
                <a:cs typeface="Avenir Next Regular"/>
              </a:rPr>
              <a:t>Shahada</a:t>
            </a:r>
            <a:r>
              <a:rPr lang="en-US" sz="5100" dirty="0" smtClean="0">
                <a:solidFill>
                  <a:schemeClr val="tx1"/>
                </a:solidFill>
                <a:latin typeface="Avenir Next Regular"/>
                <a:cs typeface="Avenir Next Regular"/>
              </a:rPr>
              <a:t>)</a:t>
            </a:r>
          </a:p>
          <a:p>
            <a:pPr marL="914400" lvl="1" indent="-914400" algn="l"/>
            <a:r>
              <a:rPr lang="en-US" sz="5100" i="1" dirty="0" smtClean="0">
                <a:solidFill>
                  <a:schemeClr val="tx1"/>
                </a:solidFill>
                <a:latin typeface="Avenir Next Regular"/>
                <a:cs typeface="Avenir Next Regular"/>
              </a:rPr>
              <a:t>	</a:t>
            </a:r>
            <a:r>
              <a:rPr lang="en-US" sz="5100" dirty="0" err="1" smtClean="0">
                <a:solidFill>
                  <a:schemeClr val="tx1"/>
                </a:solidFill>
                <a:latin typeface="Avenir Next Regular"/>
                <a:cs typeface="Avenir Next Regular"/>
              </a:rPr>
              <a:t>b</a:t>
            </a:r>
            <a:r>
              <a:rPr lang="en-US" sz="5100" dirty="0" smtClean="0">
                <a:solidFill>
                  <a:schemeClr val="tx1"/>
                </a:solidFill>
                <a:latin typeface="Avenir Next Regular"/>
                <a:cs typeface="Avenir Next Regular"/>
              </a:rPr>
              <a:t>. </a:t>
            </a:r>
            <a:r>
              <a:rPr lang="en-US" sz="5100" dirty="0" smtClean="0">
                <a:solidFill>
                  <a:srgbClr val="0000FF"/>
                </a:solidFill>
                <a:latin typeface="Avenir Next Medium"/>
                <a:cs typeface="Avenir Next Medium"/>
              </a:rPr>
              <a:t>Prayer</a:t>
            </a:r>
            <a:r>
              <a:rPr lang="en-US" sz="5100" dirty="0" smtClean="0">
                <a:solidFill>
                  <a:schemeClr val="tx1"/>
                </a:solidFill>
                <a:latin typeface="Avenir Next Regular"/>
                <a:cs typeface="Avenir Next Regular"/>
              </a:rPr>
              <a:t> (</a:t>
            </a:r>
            <a:r>
              <a:rPr lang="en-US" sz="5100" i="1" dirty="0" err="1" smtClean="0">
                <a:solidFill>
                  <a:schemeClr val="tx1"/>
                </a:solidFill>
                <a:latin typeface="Avenir Next Regular"/>
                <a:cs typeface="Avenir Next Regular"/>
              </a:rPr>
              <a:t>Salat</a:t>
            </a:r>
            <a:r>
              <a:rPr lang="en-US" sz="5100" dirty="0" smtClean="0">
                <a:solidFill>
                  <a:schemeClr val="tx1"/>
                </a:solidFill>
                <a:latin typeface="Avenir Next Regular"/>
                <a:cs typeface="Avenir Next Regular"/>
              </a:rPr>
              <a:t>)</a:t>
            </a:r>
          </a:p>
          <a:p>
            <a:pPr marL="914400" lvl="1" indent="-914400" algn="l"/>
            <a:r>
              <a:rPr lang="en-US" sz="5100" dirty="0" smtClean="0">
                <a:solidFill>
                  <a:schemeClr val="tx1"/>
                </a:solidFill>
                <a:latin typeface="Avenir Next Regular"/>
                <a:cs typeface="Avenir Next Regular"/>
              </a:rPr>
              <a:t>	</a:t>
            </a:r>
            <a:r>
              <a:rPr lang="en-US" sz="5100" dirty="0" err="1" smtClean="0">
                <a:solidFill>
                  <a:schemeClr val="tx1"/>
                </a:solidFill>
                <a:latin typeface="Avenir Next Regular"/>
                <a:cs typeface="Avenir Next Regular"/>
              </a:rPr>
              <a:t>c</a:t>
            </a:r>
            <a:r>
              <a:rPr lang="en-US" sz="5100" dirty="0" smtClean="0">
                <a:solidFill>
                  <a:schemeClr val="tx1"/>
                </a:solidFill>
                <a:latin typeface="Avenir Next Regular"/>
                <a:cs typeface="Avenir Next Regular"/>
              </a:rPr>
              <a:t>. </a:t>
            </a:r>
            <a:r>
              <a:rPr lang="en-US" sz="5100" dirty="0" smtClean="0">
                <a:solidFill>
                  <a:srgbClr val="0000FF"/>
                </a:solidFill>
                <a:latin typeface="Avenir Next Medium"/>
                <a:cs typeface="Avenir Next Medium"/>
              </a:rPr>
              <a:t>Almsgiving</a:t>
            </a:r>
            <a:r>
              <a:rPr lang="en-US" sz="5100" dirty="0" smtClean="0">
                <a:solidFill>
                  <a:schemeClr val="tx1"/>
                </a:solidFill>
                <a:latin typeface="Avenir Next Regular"/>
                <a:cs typeface="Avenir Next Regular"/>
              </a:rPr>
              <a:t> (</a:t>
            </a:r>
            <a:r>
              <a:rPr lang="en-US" sz="5400" i="1" dirty="0" err="1" smtClean="0">
                <a:latin typeface="Avenir Next Regular"/>
                <a:cs typeface="Avenir Next Regular"/>
              </a:rPr>
              <a:t>zakāt</a:t>
            </a:r>
            <a:r>
              <a:rPr lang="en-US" sz="5400" dirty="0" smtClean="0"/>
              <a:t>)</a:t>
            </a:r>
            <a:endParaRPr lang="en-US" sz="5100" dirty="0" smtClean="0">
              <a:solidFill>
                <a:schemeClr val="tx1"/>
              </a:solidFill>
              <a:latin typeface="Avenir Next Regular"/>
              <a:cs typeface="Avenir Next Regular"/>
            </a:endParaRPr>
          </a:p>
          <a:p>
            <a:pPr marL="914400" lvl="1" indent="-914400" algn="l"/>
            <a:r>
              <a:rPr lang="en-US" sz="5100" dirty="0" smtClean="0">
                <a:solidFill>
                  <a:schemeClr val="tx1"/>
                </a:solidFill>
                <a:latin typeface="Avenir Next Regular"/>
                <a:cs typeface="Avenir Next Regular"/>
              </a:rPr>
              <a:t>	</a:t>
            </a:r>
            <a:r>
              <a:rPr lang="en-US" sz="5100" dirty="0" err="1" smtClean="0">
                <a:solidFill>
                  <a:schemeClr val="tx1"/>
                </a:solidFill>
                <a:latin typeface="Avenir Next Regular"/>
                <a:cs typeface="Avenir Next Regular"/>
              </a:rPr>
              <a:t>d</a:t>
            </a:r>
            <a:r>
              <a:rPr lang="en-US" sz="5100" dirty="0" smtClean="0">
                <a:solidFill>
                  <a:schemeClr val="tx1"/>
                </a:solidFill>
                <a:latin typeface="Avenir Next Regular"/>
                <a:cs typeface="Avenir Next Regular"/>
              </a:rPr>
              <a:t>. </a:t>
            </a:r>
            <a:r>
              <a:rPr lang="en-US" sz="5100" dirty="0" smtClean="0">
                <a:solidFill>
                  <a:srgbClr val="0000FF"/>
                </a:solidFill>
                <a:latin typeface="Avenir Next Medium"/>
                <a:cs typeface="Avenir Next Medium"/>
              </a:rPr>
              <a:t>Fasting</a:t>
            </a:r>
            <a:r>
              <a:rPr lang="en-US" sz="5100" dirty="0" smtClean="0">
                <a:solidFill>
                  <a:schemeClr val="tx1"/>
                </a:solidFill>
                <a:latin typeface="Avenir Next Regular"/>
                <a:cs typeface="Avenir Next Regular"/>
              </a:rPr>
              <a:t> (</a:t>
            </a:r>
            <a:r>
              <a:rPr lang="en-US" sz="5400" i="1" dirty="0" err="1" smtClean="0">
                <a:latin typeface="Avenir Next Regular"/>
                <a:cs typeface="Avenir Next Regular"/>
              </a:rPr>
              <a:t>ṣawm</a:t>
            </a:r>
            <a:r>
              <a:rPr lang="en-US" sz="5400" dirty="0" smtClean="0"/>
              <a:t>)</a:t>
            </a:r>
            <a:endParaRPr lang="en-US" sz="5100" dirty="0" smtClean="0">
              <a:solidFill>
                <a:schemeClr val="tx1"/>
              </a:solidFill>
              <a:latin typeface="Avenir Next Regular"/>
              <a:cs typeface="Avenir Next Regular"/>
            </a:endParaRPr>
          </a:p>
          <a:p>
            <a:pPr marL="914400" lvl="1" indent="-914400" algn="l"/>
            <a:r>
              <a:rPr lang="en-US" sz="5100" dirty="0" smtClean="0">
                <a:solidFill>
                  <a:schemeClr val="tx1"/>
                </a:solidFill>
                <a:latin typeface="Avenir Next Regular"/>
                <a:cs typeface="Avenir Next Regular"/>
              </a:rPr>
              <a:t>	</a:t>
            </a:r>
            <a:r>
              <a:rPr lang="en-US" sz="5100" dirty="0" err="1" smtClean="0">
                <a:solidFill>
                  <a:schemeClr val="tx1"/>
                </a:solidFill>
                <a:latin typeface="Avenir Next Regular"/>
                <a:cs typeface="Avenir Next Regular"/>
              </a:rPr>
              <a:t>e</a:t>
            </a:r>
            <a:r>
              <a:rPr lang="en-US" sz="5100" dirty="0" smtClean="0">
                <a:solidFill>
                  <a:schemeClr val="tx1"/>
                </a:solidFill>
                <a:latin typeface="Avenir Next Regular"/>
                <a:cs typeface="Avenir Next Regular"/>
              </a:rPr>
              <a:t>. </a:t>
            </a:r>
            <a:r>
              <a:rPr lang="en-US" sz="5100" dirty="0" smtClean="0">
                <a:solidFill>
                  <a:srgbClr val="0000FF"/>
                </a:solidFill>
                <a:latin typeface="Avenir Next Medium"/>
                <a:cs typeface="Avenir Next Medium"/>
              </a:rPr>
              <a:t>Pilgrimage</a:t>
            </a:r>
            <a:r>
              <a:rPr lang="en-US" sz="5100" dirty="0" smtClean="0">
                <a:solidFill>
                  <a:schemeClr val="tx1"/>
                </a:solidFill>
                <a:latin typeface="Avenir Next Regular"/>
                <a:cs typeface="Avenir Next Regular"/>
              </a:rPr>
              <a:t> (</a:t>
            </a:r>
            <a:r>
              <a:rPr lang="en-US" sz="5100" i="1" dirty="0" smtClean="0">
                <a:solidFill>
                  <a:schemeClr val="tx1"/>
                </a:solidFill>
                <a:latin typeface="Avenir Next Regular"/>
                <a:cs typeface="Avenir Next Regular"/>
              </a:rPr>
              <a:t>Hajj</a:t>
            </a:r>
            <a:r>
              <a:rPr lang="en-US" sz="5100" dirty="0" smtClean="0">
                <a:solidFill>
                  <a:schemeClr val="tx1"/>
                </a:solidFill>
                <a:latin typeface="Avenir Next Regular"/>
                <a:cs typeface="Avenir Next Regular"/>
              </a:rPr>
              <a:t>)</a:t>
            </a: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What does Islam teach?</a:t>
            </a:r>
            <a:endParaRPr lang="en-US" b="1" dirty="0">
              <a:latin typeface="Avenir Next Regular"/>
              <a:cs typeface="Avenir Next 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509228"/>
            <a:ext cx="11739542" cy="3824634"/>
          </a:xfrm>
          <a:prstGeom prst="rect">
            <a:avLst/>
          </a:prstGeom>
          <a:noFill/>
          <a:ln>
            <a:noFill/>
          </a:ln>
        </p:spPr>
        <p:txBody>
          <a:bodyPr wrap="square" lIns="130046" tIns="65023" rIns="130046" bIns="65023" rtlCol="0">
            <a:spAutoFit/>
          </a:bodyPr>
          <a:lstStyle/>
          <a:p>
            <a:pPr marL="914400" indent="-914400" algn="l">
              <a:buFont typeface="+mj-lt"/>
              <a:buAutoNum type="arabicPeriod" startAt="2"/>
            </a:pPr>
            <a:r>
              <a:rPr lang="en-US" sz="5100" i="1" dirty="0" smtClean="0">
                <a:latin typeface="Avenir Next Regular"/>
                <a:cs typeface="Avenir Next Regular"/>
              </a:rPr>
              <a:t>Christianity and Islam compared</a:t>
            </a:r>
          </a:p>
          <a:p>
            <a:pPr marL="914400" indent="-914400" algn="l"/>
            <a:endParaRPr lang="en-US" sz="2000" i="1" dirty="0" smtClean="0">
              <a:solidFill>
                <a:schemeClr val="tx1"/>
              </a:solidFill>
              <a:latin typeface="Avenir Next Regular"/>
              <a:cs typeface="Avenir Next Regular"/>
            </a:endParaRPr>
          </a:p>
          <a:p>
            <a:pPr marL="914400" lvl="1" indent="-914400" algn="l"/>
            <a:r>
              <a:rPr lang="en-US" sz="5100" i="1" dirty="0" smtClean="0">
                <a:solidFill>
                  <a:schemeClr val="tx1"/>
                </a:solidFill>
                <a:latin typeface="Avenir Next Regular"/>
                <a:cs typeface="Avenir Next Regular"/>
              </a:rPr>
              <a:t>	</a:t>
            </a:r>
            <a:r>
              <a:rPr lang="en-US" sz="4000" dirty="0" smtClean="0">
                <a:solidFill>
                  <a:schemeClr val="tx1"/>
                </a:solidFill>
                <a:latin typeface="Avenir Next Regular"/>
                <a:cs typeface="Avenir Next Regular"/>
              </a:rPr>
              <a:t>a. </a:t>
            </a:r>
            <a:r>
              <a:rPr lang="en-US" sz="4000" i="1" dirty="0" smtClean="0">
                <a:solidFill>
                  <a:schemeClr val="tx1"/>
                </a:solidFill>
                <a:latin typeface="Avenir Next Regular"/>
                <a:cs typeface="Avenir Next Regular"/>
              </a:rPr>
              <a:t>God</a:t>
            </a:r>
            <a:r>
              <a:rPr lang="en-US" sz="4000" dirty="0" smtClean="0">
                <a:solidFill>
                  <a:schemeClr val="tx1"/>
                </a:solidFill>
                <a:latin typeface="Avenir Next Regular"/>
                <a:cs typeface="Avenir Next Regular"/>
              </a:rPr>
              <a:t>: Yahweh vs. Allah</a:t>
            </a:r>
          </a:p>
          <a:p>
            <a:pPr marL="914400" lvl="1" indent="-914400" algn="l"/>
            <a:endParaRPr lang="en-US" sz="1200" dirty="0" smtClean="0">
              <a:solidFill>
                <a:schemeClr val="tx1"/>
              </a:solidFill>
              <a:latin typeface="Avenir Next Regular"/>
              <a:cs typeface="Avenir Next Regular"/>
            </a:endParaRPr>
          </a:p>
          <a:p>
            <a:pPr marL="2290763" lvl="5" indent="-914400" algn="l">
              <a:buClr>
                <a:schemeClr val="tx1"/>
              </a:buClr>
              <a:buFont typeface="Arial"/>
              <a:buChar char="•"/>
            </a:pPr>
            <a:r>
              <a:rPr lang="en-US" sz="3200" dirty="0" err="1" smtClean="0">
                <a:solidFill>
                  <a:srgbClr val="0000FF"/>
                </a:solidFill>
                <a:latin typeface="Avenir Next Medium"/>
                <a:cs typeface="Avenir Next Medium"/>
              </a:rPr>
              <a:t>Tawhid</a:t>
            </a:r>
            <a:r>
              <a:rPr lang="en-US" sz="3200" dirty="0" smtClean="0">
                <a:solidFill>
                  <a:schemeClr val="tx1"/>
                </a:solidFill>
                <a:latin typeface="Avenir Next Regular"/>
                <a:cs typeface="Avenir Next Regular"/>
              </a:rPr>
              <a:t>: Islamic doctrine of Allah’s oneness</a:t>
            </a:r>
          </a:p>
          <a:p>
            <a:pPr marL="2290763" lvl="3" indent="-914400" algn="l">
              <a:buClr>
                <a:schemeClr val="tx1"/>
              </a:buClr>
              <a:buFont typeface="Arial"/>
              <a:buChar char="•"/>
            </a:pPr>
            <a:r>
              <a:rPr lang="en-US" sz="3200" dirty="0" smtClean="0">
                <a:solidFill>
                  <a:srgbClr val="0000FF"/>
                </a:solidFill>
                <a:latin typeface="Avenir Next Medium"/>
                <a:cs typeface="Avenir Next Medium"/>
              </a:rPr>
              <a:t>Trinity</a:t>
            </a:r>
            <a:r>
              <a:rPr lang="en-US" sz="3200" dirty="0" smtClean="0">
                <a:solidFill>
                  <a:schemeClr val="tx1"/>
                </a:solidFill>
                <a:latin typeface="Avenir Next Regular"/>
                <a:cs typeface="Avenir Next Regular"/>
              </a:rPr>
              <a:t>: Christian doctrine that God is three persons sharing one substance</a:t>
            </a:r>
          </a:p>
          <a:p>
            <a:pPr marL="914400" lvl="1" indent="-914400" algn="l"/>
            <a:endParaRPr lang="en-US" sz="1000" dirty="0" smtClean="0">
              <a:solidFill>
                <a:schemeClr val="tx1"/>
              </a:solidFill>
              <a:latin typeface="Avenir Next Regular"/>
              <a:cs typeface="Avenir Next Regular"/>
            </a:endParaRP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What does Islam teach?</a:t>
            </a:r>
            <a:endParaRPr lang="en-US" b="1" dirty="0">
              <a:latin typeface="Avenir Next Regular"/>
              <a:cs typeface="Avenir Next Regular"/>
            </a:endParaRPr>
          </a:p>
        </p:txBody>
      </p:sp>
      <p:sp>
        <p:nvSpPr>
          <p:cNvPr id="4" name="TextBox 3"/>
          <p:cNvSpPr txBox="1"/>
          <p:nvPr/>
        </p:nvSpPr>
        <p:spPr>
          <a:xfrm>
            <a:off x="12044323" y="5376917"/>
            <a:ext cx="10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08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2044323" y="5376917"/>
            <a:ext cx="10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5" name="Picture 4" descr="Chart 1.png"/>
          <p:cNvPicPr>
            <a:picLocks noChangeAspect="1"/>
          </p:cNvPicPr>
          <p:nvPr/>
        </p:nvPicPr>
        <p:blipFill>
          <a:blip r:embed="rId3"/>
          <a:stretch>
            <a:fillRect/>
          </a:stretch>
        </p:blipFill>
        <p:spPr>
          <a:xfrm>
            <a:off x="2056412" y="2774936"/>
            <a:ext cx="8887197" cy="418785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0804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9300" y="2509228"/>
            <a:ext cx="11739542" cy="6840845"/>
          </a:xfrm>
          <a:prstGeom prst="rect">
            <a:avLst/>
          </a:prstGeom>
          <a:noFill/>
          <a:ln>
            <a:noFill/>
          </a:ln>
        </p:spPr>
        <p:txBody>
          <a:bodyPr wrap="square" lIns="130046" tIns="65023" rIns="130046" bIns="65023" rtlCol="0">
            <a:spAutoFit/>
          </a:bodyPr>
          <a:lstStyle/>
          <a:p>
            <a:pPr marL="914400" indent="-914400" algn="l">
              <a:buFont typeface="+mj-lt"/>
              <a:buAutoNum type="arabicPeriod" startAt="2"/>
            </a:pPr>
            <a:r>
              <a:rPr lang="en-US" sz="5100" i="1" dirty="0" smtClean="0">
                <a:latin typeface="Avenir Next Regular"/>
                <a:cs typeface="Avenir Next Regular"/>
              </a:rPr>
              <a:t>Christianity and Islam compared</a:t>
            </a:r>
          </a:p>
          <a:p>
            <a:pPr marL="914400" indent="-914400" algn="l"/>
            <a:endParaRPr lang="en-US" sz="2000" i="1" dirty="0" smtClean="0">
              <a:solidFill>
                <a:schemeClr val="tx1"/>
              </a:solidFill>
              <a:latin typeface="Avenir Next Regular"/>
              <a:cs typeface="Avenir Next Regular"/>
            </a:endParaRPr>
          </a:p>
          <a:p>
            <a:pPr marL="914400" lvl="1" indent="-914400" algn="l"/>
            <a:r>
              <a:rPr lang="en-US" sz="5100" i="1" dirty="0" smtClean="0">
                <a:solidFill>
                  <a:schemeClr val="tx1"/>
                </a:solidFill>
                <a:latin typeface="Avenir Next Regular"/>
                <a:cs typeface="Avenir Next Regular"/>
              </a:rPr>
              <a:t>	</a:t>
            </a:r>
            <a:r>
              <a:rPr lang="en-US" sz="4000" dirty="0" smtClean="0">
                <a:solidFill>
                  <a:schemeClr val="tx1"/>
                </a:solidFill>
                <a:latin typeface="Avenir Next Regular"/>
                <a:cs typeface="Avenir Next Regular"/>
              </a:rPr>
              <a:t>a. </a:t>
            </a:r>
            <a:r>
              <a:rPr lang="en-US" sz="4000" i="1" dirty="0" smtClean="0">
                <a:solidFill>
                  <a:schemeClr val="tx1"/>
                </a:solidFill>
                <a:latin typeface="Avenir Next Regular"/>
                <a:cs typeface="Avenir Next Regular"/>
              </a:rPr>
              <a:t>God</a:t>
            </a:r>
            <a:r>
              <a:rPr lang="en-US" sz="4000" dirty="0" smtClean="0">
                <a:solidFill>
                  <a:schemeClr val="tx1"/>
                </a:solidFill>
                <a:latin typeface="Avenir Next Regular"/>
                <a:cs typeface="Avenir Next Regular"/>
              </a:rPr>
              <a:t>: Yahweh vs. Allah</a:t>
            </a:r>
          </a:p>
          <a:p>
            <a:pPr marL="914400" lvl="1" indent="-914400" algn="l"/>
            <a:endParaRPr lang="en-US" sz="1200" dirty="0" smtClean="0">
              <a:solidFill>
                <a:schemeClr val="tx1"/>
              </a:solidFill>
              <a:latin typeface="Avenir Next Regular"/>
              <a:cs typeface="Avenir Next Regular"/>
            </a:endParaRPr>
          </a:p>
          <a:p>
            <a:pPr marL="2290763" lvl="5" indent="-914400" algn="l">
              <a:buClr>
                <a:schemeClr val="tx1"/>
              </a:buClr>
              <a:buFont typeface="Arial"/>
              <a:buChar char="•"/>
            </a:pPr>
            <a:r>
              <a:rPr lang="en-US" sz="3200" dirty="0" err="1" smtClean="0">
                <a:solidFill>
                  <a:srgbClr val="0000FF"/>
                </a:solidFill>
                <a:latin typeface="Avenir Next Medium"/>
                <a:cs typeface="Avenir Next Medium"/>
              </a:rPr>
              <a:t>Tawhid</a:t>
            </a:r>
            <a:r>
              <a:rPr lang="en-US" sz="3200" dirty="0" smtClean="0">
                <a:solidFill>
                  <a:schemeClr val="tx1"/>
                </a:solidFill>
                <a:latin typeface="Avenir Next Regular"/>
                <a:cs typeface="Avenir Next Regular"/>
              </a:rPr>
              <a:t>: Islamic doctrine of Allah’s oneness</a:t>
            </a:r>
          </a:p>
          <a:p>
            <a:pPr marL="2290763" lvl="3" indent="-914400" algn="l">
              <a:buClr>
                <a:schemeClr val="tx1"/>
              </a:buClr>
              <a:buFont typeface="Arial"/>
              <a:buChar char="•"/>
            </a:pPr>
            <a:r>
              <a:rPr lang="en-US" sz="3200" dirty="0" smtClean="0">
                <a:solidFill>
                  <a:srgbClr val="0000FF"/>
                </a:solidFill>
                <a:latin typeface="Avenir Next Medium"/>
                <a:cs typeface="Avenir Next Medium"/>
              </a:rPr>
              <a:t>Trinity</a:t>
            </a:r>
            <a:r>
              <a:rPr lang="en-US" sz="3200" dirty="0" smtClean="0">
                <a:solidFill>
                  <a:schemeClr val="tx1"/>
                </a:solidFill>
                <a:latin typeface="Avenir Next Regular"/>
                <a:cs typeface="Avenir Next Regular"/>
              </a:rPr>
              <a:t>: Christian doctrine that God is three persons sharing one substance</a:t>
            </a:r>
          </a:p>
          <a:p>
            <a:pPr marL="914400" lvl="1" indent="-914400" algn="l"/>
            <a:endParaRPr lang="en-US" sz="1000" dirty="0" smtClean="0">
              <a:solidFill>
                <a:schemeClr val="tx1"/>
              </a:solidFill>
              <a:latin typeface="Avenir Next Regular"/>
              <a:cs typeface="Avenir Next Regular"/>
            </a:endParaRPr>
          </a:p>
          <a:p>
            <a:pPr marL="914400" lvl="1" indent="-914400" algn="l"/>
            <a:r>
              <a:rPr lang="en-US" sz="5100" dirty="0" smtClean="0">
                <a:solidFill>
                  <a:schemeClr val="tx1"/>
                </a:solidFill>
                <a:latin typeface="Avenir Next Regular"/>
                <a:cs typeface="Avenir Next Regular"/>
              </a:rPr>
              <a:t>	</a:t>
            </a:r>
            <a:r>
              <a:rPr lang="en-US" sz="4000" dirty="0" err="1" smtClean="0">
                <a:solidFill>
                  <a:schemeClr val="tx1"/>
                </a:solidFill>
                <a:latin typeface="Avenir Next Regular"/>
                <a:cs typeface="Avenir Next Regular"/>
              </a:rPr>
              <a:t>b</a:t>
            </a:r>
            <a:r>
              <a:rPr lang="en-US" sz="4000" dirty="0" smtClean="0">
                <a:solidFill>
                  <a:schemeClr val="tx1"/>
                </a:solidFill>
                <a:latin typeface="Avenir Next Regular"/>
                <a:cs typeface="Avenir Next Regular"/>
              </a:rPr>
              <a:t>. </a:t>
            </a:r>
            <a:r>
              <a:rPr lang="en-US" sz="4000" i="1" dirty="0" smtClean="0">
                <a:solidFill>
                  <a:schemeClr val="tx1"/>
                </a:solidFill>
                <a:latin typeface="Avenir Next Regular"/>
                <a:cs typeface="Avenir Next Regular"/>
              </a:rPr>
              <a:t>Founders</a:t>
            </a:r>
            <a:r>
              <a:rPr lang="en-US" sz="4000" dirty="0" smtClean="0">
                <a:solidFill>
                  <a:schemeClr val="tx1"/>
                </a:solidFill>
                <a:latin typeface="Avenir Next Regular"/>
                <a:cs typeface="Avenir Next Regular"/>
              </a:rPr>
              <a:t>: Jesus vs. Muhammad</a:t>
            </a:r>
          </a:p>
          <a:p>
            <a:pPr marL="914400" lvl="1" indent="-914400" algn="l"/>
            <a:endParaRPr lang="en-US" sz="1200" dirty="0" smtClean="0">
              <a:solidFill>
                <a:schemeClr val="tx1"/>
              </a:solidFill>
              <a:latin typeface="Avenir Next Regular"/>
              <a:cs typeface="Avenir Next Regular"/>
            </a:endParaRPr>
          </a:p>
          <a:p>
            <a:pPr marL="2290763" lvl="5" indent="-914400" algn="l">
              <a:buClr>
                <a:schemeClr val="tx1"/>
              </a:buClr>
              <a:buFont typeface="Arial"/>
              <a:buChar char="•"/>
            </a:pPr>
            <a:r>
              <a:rPr lang="en-US" sz="3200" dirty="0" err="1" smtClean="0">
                <a:solidFill>
                  <a:srgbClr val="0000FF"/>
                </a:solidFill>
                <a:latin typeface="Avenir Next Medium"/>
                <a:cs typeface="Avenir Next Medium"/>
              </a:rPr>
              <a:t>Hadith</a:t>
            </a:r>
            <a:r>
              <a:rPr lang="en-US" sz="3200" dirty="0" smtClean="0">
                <a:solidFill>
                  <a:schemeClr val="tx1"/>
                </a:solidFill>
                <a:latin typeface="Avenir Next Regular"/>
                <a:cs typeface="Avenir Next Regular"/>
              </a:rPr>
              <a:t>: Islamic doctrine of Allah’s oneness</a:t>
            </a:r>
          </a:p>
          <a:p>
            <a:pPr marL="914400" lvl="1" indent="-914400" algn="l"/>
            <a:endParaRPr lang="en-US" sz="4000" dirty="0" smtClean="0">
              <a:solidFill>
                <a:schemeClr val="tx1"/>
              </a:solidFill>
              <a:latin typeface="Avenir Next Regular"/>
              <a:cs typeface="Avenir Next Regular"/>
            </a:endParaRPr>
          </a:p>
          <a:p>
            <a:pPr marL="914400" lvl="1" indent="-914400" algn="l"/>
            <a:endParaRPr lang="en-US" sz="5100" dirty="0" smtClean="0">
              <a:solidFill>
                <a:schemeClr val="tx1"/>
              </a:solidFill>
              <a:latin typeface="Avenir Next Regular"/>
              <a:cs typeface="Avenir Next Regular"/>
            </a:endParaRPr>
          </a:p>
        </p:txBody>
      </p:sp>
      <p:sp>
        <p:nvSpPr>
          <p:cNvPr id="2" name="Title 1"/>
          <p:cNvSpPr>
            <a:spLocks noGrp="1"/>
          </p:cNvSpPr>
          <p:nvPr>
            <p:ph type="title"/>
          </p:nvPr>
        </p:nvSpPr>
        <p:spPr/>
        <p:txBody>
          <a:bodyPr>
            <a:normAutofit/>
          </a:bodyPr>
          <a:lstStyle/>
          <a:p>
            <a:pPr algn="l"/>
            <a:r>
              <a:rPr lang="en-US" dirty="0" smtClean="0">
                <a:latin typeface="Avenir Next Regular"/>
                <a:cs typeface="Avenir Next Regular"/>
              </a:rPr>
              <a:t>What does Islam teach?</a:t>
            </a:r>
            <a:endParaRPr lang="en-US" b="1" dirty="0">
              <a:latin typeface="Avenir Next Regular"/>
              <a:cs typeface="Avenir Next Regular"/>
            </a:endParaRPr>
          </a:p>
        </p:txBody>
      </p:sp>
      <p:sp>
        <p:nvSpPr>
          <p:cNvPr id="4" name="TextBox 3"/>
          <p:cNvSpPr txBox="1"/>
          <p:nvPr/>
        </p:nvSpPr>
        <p:spPr>
          <a:xfrm>
            <a:off x="12044323" y="5376917"/>
            <a:ext cx="1025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0804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172</TotalTime>
  <Words>750</Words>
  <Application>Microsoft Macintosh PowerPoint</Application>
  <PresentationFormat>Custom</PresentationFormat>
  <Paragraphs>115</Paragraphs>
  <Slides>32</Slides>
  <Notes>19</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White</vt:lpstr>
      <vt:lpstr>Tough Topics: Class 4</vt:lpstr>
      <vt:lpstr>Roadmap</vt:lpstr>
      <vt:lpstr>Slide 3</vt:lpstr>
      <vt:lpstr>How did Islam start?</vt:lpstr>
      <vt:lpstr>Slide 5</vt:lpstr>
      <vt:lpstr>What does Islam teach?</vt:lpstr>
      <vt:lpstr>What does Islam teach?</vt:lpstr>
      <vt:lpstr>Slide 8</vt:lpstr>
      <vt:lpstr>What does Islam teach?</vt:lpstr>
      <vt:lpstr>Slide 10</vt:lpstr>
      <vt:lpstr>What does Islam teach?</vt:lpstr>
      <vt:lpstr>Slide 12</vt:lpstr>
      <vt:lpstr>Roadmap</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Roadmap</vt:lpstr>
      <vt:lpstr>What can Christians do?</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Difficult Topics: Class 3</dc:title>
  <cp:lastModifiedBy>Michael Bouterse</cp:lastModifiedBy>
  <cp:revision>28</cp:revision>
  <dcterms:created xsi:type="dcterms:W3CDTF">2018-08-10T22:52:42Z</dcterms:created>
  <dcterms:modified xsi:type="dcterms:W3CDTF">2018-08-10T22:53:50Z</dcterms:modified>
</cp:coreProperties>
</file>