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5"/>
  </p:notesMasterIdLst>
  <p:sldIdLst>
    <p:sldId id="256" r:id="rId2"/>
    <p:sldId id="279" r:id="rId3"/>
    <p:sldId id="276" r:id="rId4"/>
    <p:sldId id="280" r:id="rId5"/>
    <p:sldId id="295" r:id="rId6"/>
    <p:sldId id="281" r:id="rId7"/>
    <p:sldId id="282" r:id="rId8"/>
    <p:sldId id="296" r:id="rId9"/>
    <p:sldId id="297" r:id="rId10"/>
    <p:sldId id="298" r:id="rId11"/>
    <p:sldId id="300" r:id="rId12"/>
    <p:sldId id="302" r:id="rId13"/>
    <p:sldId id="301" r:id="rId14"/>
    <p:sldId id="303" r:id="rId15"/>
    <p:sldId id="305" r:id="rId16"/>
    <p:sldId id="306" r:id="rId17"/>
    <p:sldId id="307" r:id="rId18"/>
    <p:sldId id="308" r:id="rId19"/>
    <p:sldId id="309" r:id="rId20"/>
    <p:sldId id="310" r:id="rId21"/>
    <p:sldId id="311" r:id="rId22"/>
    <p:sldId id="312" r:id="rId23"/>
    <p:sldId id="304" r:id="rId24"/>
    <p:sldId id="285" r:id="rId25"/>
    <p:sldId id="313" r:id="rId26"/>
    <p:sldId id="314" r:id="rId27"/>
    <p:sldId id="315" r:id="rId28"/>
    <p:sldId id="316" r:id="rId29"/>
    <p:sldId id="317" r:id="rId30"/>
    <p:sldId id="321" r:id="rId31"/>
    <p:sldId id="320" r:id="rId32"/>
    <p:sldId id="318" r:id="rId33"/>
    <p:sldId id="319"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60" d="100"/>
          <a:sy n="60" d="100"/>
        </p:scale>
        <p:origin x="-1304" y="-41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082953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1ACEC30E-9AC6-2E4B-B5A2-C116ED85ABBB}" type="datetimeFigureOut">
              <a:rPr lang="en-US" smtClean="0"/>
              <a:pPr/>
              <a:t>8/10/18</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290791" y="9251950"/>
            <a:ext cx="410519" cy="379591"/>
          </a:xfrm>
        </p:spPr>
        <p:txBody>
          <a:bodyPr/>
          <a:lstStyle/>
          <a:p>
            <a:fld id="{7E1870BB-185B-D347-9CA3-5153AF444A6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329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lIns="130046" tIns="65023" rIns="130046" bIns="65023"/>
          <a:lstStyle/>
          <a:p>
            <a:fld id="{1ACEC30E-9AC6-2E4B-B5A2-C116ED85ABBB}" type="datetimeFigureOut">
              <a:rPr lang="en-US" smtClean="0"/>
              <a:pPr/>
              <a:t>8/10/18</a:t>
            </a:fld>
            <a:endParaRPr lang="en-US"/>
          </a:p>
        </p:txBody>
      </p:sp>
      <p:sp>
        <p:nvSpPr>
          <p:cNvPr id="3" name="Footer Placeholder 2"/>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4" name="Slide Number Placeholder 3"/>
          <p:cNvSpPr>
            <a:spLocks noGrp="1"/>
          </p:cNvSpPr>
          <p:nvPr>
            <p:ph type="sldNum" sz="quarter" idx="12"/>
          </p:nvPr>
        </p:nvSpPr>
        <p:spPr>
          <a:xfrm>
            <a:off x="6290791" y="9251950"/>
            <a:ext cx="410519" cy="379591"/>
          </a:xfrm>
        </p:spPr>
        <p:txBody>
          <a:bodyPr/>
          <a:lstStyle/>
          <a:p>
            <a:fld id="{7E1870BB-185B-D347-9CA3-5153AF444A6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656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101374" y="2430160"/>
            <a:ext cx="8213053" cy="3302000"/>
          </a:xfrm>
          <a:prstGeom prst="rect">
            <a:avLst/>
          </a:prstGeom>
        </p:spPr>
        <p:txBody>
          <a:bodyPr/>
          <a:lstStyle/>
          <a:p>
            <a:pPr>
              <a:defRPr sz="7200">
                <a:latin typeface="Avenir Next"/>
                <a:ea typeface="Avenir Next"/>
                <a:cs typeface="Avenir Next"/>
                <a:sym typeface="Avenir Next"/>
              </a:defRPr>
            </a:pPr>
            <a:r>
              <a:rPr lang="en-US" b="1" dirty="0" smtClean="0"/>
              <a:t>Tough </a:t>
            </a:r>
            <a:r>
              <a:rPr b="1" dirty="0" smtClean="0"/>
              <a:t>Topics</a:t>
            </a:r>
            <a:r>
              <a:rPr dirty="0"/>
              <a:t>: Class</a:t>
            </a:r>
            <a:r>
              <a:rPr dirty="0" smtClean="0"/>
              <a:t> </a:t>
            </a:r>
            <a:r>
              <a:rPr lang="en-US" dirty="0" smtClean="0"/>
              <a:t>5</a:t>
            </a:r>
            <a:endParaRPr dirty="0"/>
          </a:p>
        </p:txBody>
      </p:sp>
      <p:sp>
        <p:nvSpPr>
          <p:cNvPr id="120" name="Shape 120"/>
          <p:cNvSpPr>
            <a:spLocks noGrp="1"/>
          </p:cNvSpPr>
          <p:nvPr>
            <p:ph type="subTitle" sz="quarter" idx="1"/>
          </p:nvPr>
        </p:nvSpPr>
        <p:spPr>
          <a:xfrm>
            <a:off x="1608688" y="6054908"/>
            <a:ext cx="7112341" cy="1130300"/>
          </a:xfrm>
          <a:prstGeom prst="rect">
            <a:avLst/>
          </a:prstGeom>
        </p:spPr>
        <p:txBody>
          <a:bodyPr/>
          <a:lstStyle>
            <a:lvl1pPr>
              <a:defRPr>
                <a:latin typeface="Avenir Next"/>
                <a:ea typeface="Avenir Next"/>
                <a:cs typeface="Avenir Next"/>
                <a:sym typeface="Avenir Next"/>
              </a:defRPr>
            </a:lvl1pPr>
          </a:lstStyle>
          <a:p>
            <a:r>
              <a:rPr lang="en-US" dirty="0" smtClean="0"/>
              <a:t>Is God Anti-Gay?</a:t>
            </a:r>
            <a:endParaRPr dirty="0"/>
          </a:p>
        </p:txBody>
      </p:sp>
      <p:pic>
        <p:nvPicPr>
          <p:cNvPr id="6" name="Picture 5" descr="rainbow_handprint.jpg"/>
          <p:cNvPicPr>
            <a:picLocks noChangeAspect="1"/>
          </p:cNvPicPr>
          <p:nvPr/>
        </p:nvPicPr>
        <p:blipFill>
          <a:blip r:embed="rId2"/>
          <a:stretch>
            <a:fillRect/>
          </a:stretch>
        </p:blipFill>
        <p:spPr>
          <a:xfrm rot="686821" flipH="1">
            <a:off x="8735310" y="3811258"/>
            <a:ext cx="2730500" cy="298450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916146"/>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Where does that leave us?</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we got here</a:t>
            </a:r>
            <a:endParaRPr lang="en-US" b="1" dirty="0">
              <a:latin typeface="Avenir Next Regular"/>
              <a:cs typeface="Avenir Next Regular"/>
            </a:endParaRPr>
          </a:p>
        </p:txBody>
      </p:sp>
      <p:sp>
        <p:nvSpPr>
          <p:cNvPr id="5" name="TextBox 4"/>
          <p:cNvSpPr txBox="1"/>
          <p:nvPr/>
        </p:nvSpPr>
        <p:spPr>
          <a:xfrm>
            <a:off x="1185348" y="4895827"/>
            <a:ext cx="9567791" cy="1300867"/>
          </a:xfrm>
          <a:prstGeom prst="rect">
            <a:avLst/>
          </a:prstGeom>
          <a:noFill/>
          <a:ln>
            <a:noFill/>
          </a:ln>
        </p:spPr>
        <p:txBody>
          <a:bodyPr wrap="square" lIns="130046" tIns="65023" rIns="130046" bIns="65023" rtlCol="0">
            <a:spAutoFit/>
          </a:bodyPr>
          <a:lstStyle/>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smtClean="0">
                <a:solidFill>
                  <a:schemeClr val="tx1"/>
                </a:solidFill>
                <a:latin typeface="Avenir Next Regular"/>
                <a:cs typeface="Avenir Next Regular"/>
              </a:rPr>
              <a:t>We become our own source for determining…</a:t>
            </a:r>
          </a:p>
        </p:txBody>
      </p:sp>
      <p:sp>
        <p:nvSpPr>
          <p:cNvPr id="7" name="TextBox 6"/>
          <p:cNvSpPr txBox="1"/>
          <p:nvPr/>
        </p:nvSpPr>
        <p:spPr>
          <a:xfrm>
            <a:off x="2116732" y="6196694"/>
            <a:ext cx="9935568" cy="2439640"/>
          </a:xfrm>
          <a:prstGeom prst="rect">
            <a:avLst/>
          </a:prstGeom>
          <a:noFill/>
          <a:ln>
            <a:noFill/>
          </a:ln>
        </p:spPr>
        <p:txBody>
          <a:bodyPr wrap="square" lIns="130046" tIns="65023" rIns="130046" bIns="65023" rtlCol="0">
            <a:spAutoFit/>
          </a:bodyPr>
          <a:lstStyle/>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smtClean="0">
                <a:solidFill>
                  <a:schemeClr val="tx1"/>
                </a:solidFill>
                <a:latin typeface="Avenir Next Regular"/>
                <a:cs typeface="Avenir Next Regular"/>
              </a:rPr>
              <a:t>…what is true.</a:t>
            </a:r>
          </a:p>
          <a:p>
            <a:pPr marL="2290763" lvl="5" indent="-914400" algn="l">
              <a:buClr>
                <a:schemeClr val="tx1"/>
              </a:buClr>
              <a:buFont typeface="Arial"/>
              <a:buChar char="•"/>
            </a:pPr>
            <a:r>
              <a:rPr lang="en-US" sz="3200" dirty="0" smtClean="0">
                <a:solidFill>
                  <a:schemeClr val="tx1"/>
                </a:solidFill>
                <a:latin typeface="Avenir Next Regular"/>
                <a:cs typeface="Avenir Next Regular"/>
              </a:rPr>
              <a:t>…what is right and wrong.</a:t>
            </a:r>
          </a:p>
          <a:p>
            <a:pPr marL="2290763" lvl="5" indent="-914400" algn="l">
              <a:buClr>
                <a:schemeClr val="tx1"/>
              </a:buClr>
              <a:buFont typeface="Arial"/>
              <a:buChar char="•"/>
            </a:pPr>
            <a:r>
              <a:rPr lang="en-US" sz="3200" dirty="0" smtClean="0">
                <a:solidFill>
                  <a:schemeClr val="tx1"/>
                </a:solidFill>
                <a:latin typeface="Avenir Next Regular"/>
                <a:cs typeface="Avenir Next Regular"/>
              </a:rPr>
              <a:t>…what produces human flourishing.</a:t>
            </a:r>
          </a:p>
          <a:p>
            <a:pPr marL="2290763" lvl="6" indent="-914400" algn="l">
              <a:buClr>
                <a:schemeClr val="tx1"/>
              </a:buClr>
              <a:buFont typeface="Arial"/>
              <a:buChar char="•"/>
            </a:pPr>
            <a:endParaRPr lang="en-US" sz="3200" dirty="0" smtClean="0">
              <a:solidFill>
                <a:schemeClr val="tx1"/>
              </a:solidFill>
              <a:latin typeface="Avenir Next Regular"/>
              <a:cs typeface="Avenir Next Regular"/>
            </a:endParaRPr>
          </a:p>
          <a:p>
            <a:pPr marL="914400" lvl="1" indent="-914400" algn="l"/>
            <a:endParaRPr lang="en-US" sz="1000" dirty="0" smtClean="0">
              <a:solidFill>
                <a:schemeClr val="tx1"/>
              </a:solidFill>
              <a:latin typeface="Avenir Next Regular"/>
              <a:cs typeface="Avenir Next Regular"/>
            </a:endParaRPr>
          </a:p>
        </p:txBody>
      </p:sp>
      <p:sp>
        <p:nvSpPr>
          <p:cNvPr id="8" name="TextBox 7"/>
          <p:cNvSpPr txBox="1"/>
          <p:nvPr/>
        </p:nvSpPr>
        <p:spPr>
          <a:xfrm>
            <a:off x="1651044" y="4049954"/>
            <a:ext cx="9851439" cy="808424"/>
          </a:xfrm>
          <a:prstGeom prst="rect">
            <a:avLst/>
          </a:prstGeom>
          <a:noFill/>
          <a:ln>
            <a:noFill/>
          </a:ln>
        </p:spPr>
        <p:txBody>
          <a:bodyPr wrap="square" lIns="130046" tIns="65023" rIns="130046" bIns="65023" rtlCol="0">
            <a:spAutoFit/>
          </a:bodyPr>
          <a:lstStyle/>
          <a:p>
            <a:pPr marL="914400" indent="-914400" algn="l">
              <a:buFont typeface="Arial"/>
              <a:buChar char="•"/>
            </a:pPr>
            <a:r>
              <a:rPr lang="en-US" sz="4400" dirty="0" smtClean="0">
                <a:latin typeface="Avenir Next Regular"/>
                <a:cs typeface="Avenir Next Regular"/>
              </a:rPr>
              <a:t>Radical </a:t>
            </a:r>
            <a:r>
              <a:rPr lang="en-US" sz="4400" dirty="0" smtClean="0">
                <a:solidFill>
                  <a:srgbClr val="0000FF"/>
                </a:solidFill>
                <a:latin typeface="Avenir Next Medium"/>
                <a:cs typeface="Avenir Next Medium"/>
              </a:rPr>
              <a:t>individualism</a:t>
            </a:r>
            <a:endParaRPr lang="en-US" sz="4400" dirty="0" smtClean="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build="p" bldLvl="2"/>
      <p:bldP spid="7" grpId="0" build="p" bldLvl="2"/>
      <p:bldP spid="8"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916146"/>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Individuality creates…</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What it means</a:t>
            </a:r>
            <a:endParaRPr lang="en-US" b="1" dirty="0">
              <a:latin typeface="Avenir Next Regular"/>
              <a:cs typeface="Avenir Next Regular"/>
            </a:endParaRPr>
          </a:p>
        </p:txBody>
      </p:sp>
      <p:sp>
        <p:nvSpPr>
          <p:cNvPr id="6" name="TextBox 5"/>
          <p:cNvSpPr txBox="1"/>
          <p:nvPr/>
        </p:nvSpPr>
        <p:spPr>
          <a:xfrm>
            <a:off x="1651044" y="4049954"/>
            <a:ext cx="10401256" cy="3455303"/>
          </a:xfrm>
          <a:prstGeom prst="rect">
            <a:avLst/>
          </a:prstGeom>
          <a:noFill/>
          <a:ln>
            <a:noFill/>
          </a:ln>
        </p:spPr>
        <p:txBody>
          <a:bodyPr wrap="square" lIns="130046" tIns="65023" rIns="130046" bIns="65023" rtlCol="0">
            <a:spAutoFit/>
          </a:bodyPr>
          <a:lstStyle/>
          <a:p>
            <a:pPr marL="914400" indent="-914400" algn="l">
              <a:buFont typeface="Arial"/>
              <a:buChar char="•"/>
            </a:pPr>
            <a:r>
              <a:rPr lang="en-US" sz="4400" dirty="0" smtClean="0">
                <a:latin typeface="Avenir Next Regular"/>
                <a:cs typeface="Avenir Next Regular"/>
              </a:rPr>
              <a:t>…a new ultimate value: </a:t>
            </a:r>
            <a:r>
              <a:rPr lang="en-US" sz="4400" dirty="0" smtClean="0">
                <a:solidFill>
                  <a:srgbClr val="0000FF"/>
                </a:solidFill>
                <a:latin typeface="Avenir Next Medium"/>
                <a:cs typeface="Avenir Next Medium"/>
              </a:rPr>
              <a:t>freedom</a:t>
            </a:r>
            <a:r>
              <a:rPr lang="en-US" sz="4400" dirty="0" smtClean="0">
                <a:latin typeface="Avenir Next Regular"/>
                <a:cs typeface="Avenir Next Regular"/>
              </a:rPr>
              <a:t>.</a:t>
            </a:r>
          </a:p>
          <a:p>
            <a:pPr marL="914400" indent="-914400" algn="l"/>
            <a:endParaRPr lang="en-US" sz="1600" dirty="0" smtClean="0">
              <a:latin typeface="Avenir Next Regular"/>
              <a:cs typeface="Avenir Next Regular"/>
            </a:endParaRPr>
          </a:p>
          <a:p>
            <a:pPr marL="914400" indent="-914400" algn="l">
              <a:buFont typeface="Arial"/>
              <a:buChar char="•"/>
            </a:pPr>
            <a:r>
              <a:rPr lang="en-US" sz="4400" dirty="0" smtClean="0">
                <a:latin typeface="Avenir Next Regular"/>
                <a:cs typeface="Avenir Next Regular"/>
              </a:rPr>
              <a:t>…a new </a:t>
            </a:r>
            <a:r>
              <a:rPr lang="en-US" sz="4400" dirty="0" smtClean="0">
                <a:solidFill>
                  <a:srgbClr val="0000FF"/>
                </a:solidFill>
                <a:latin typeface="Avenir Next Medium"/>
                <a:cs typeface="Avenir Next Medium"/>
              </a:rPr>
              <a:t>self-created </a:t>
            </a:r>
            <a:r>
              <a:rPr lang="en-US" sz="4400" dirty="0" smtClean="0">
                <a:latin typeface="Avenir Next Regular"/>
                <a:cs typeface="Avenir Next Regular"/>
              </a:rPr>
              <a:t>identity.</a:t>
            </a:r>
          </a:p>
          <a:p>
            <a:pPr marL="914400" indent="-914400" algn="l"/>
            <a:endParaRPr lang="en-US" sz="1600" dirty="0" smtClean="0">
              <a:latin typeface="Avenir Next Regular"/>
              <a:cs typeface="Avenir Next Regular"/>
            </a:endParaRPr>
          </a:p>
          <a:p>
            <a:pPr marL="914400" indent="-914400" algn="l">
              <a:buFont typeface="Arial"/>
              <a:buChar char="•"/>
            </a:pPr>
            <a:r>
              <a:rPr lang="en-US" sz="4400" dirty="0" smtClean="0">
                <a:latin typeface="Avenir Next Regular"/>
                <a:cs typeface="Avenir Next Regular"/>
              </a:rPr>
              <a:t>…a new ultimate value: </a:t>
            </a:r>
            <a:r>
              <a:rPr lang="en-US" sz="4400" dirty="0" smtClean="0">
                <a:solidFill>
                  <a:srgbClr val="0000FF"/>
                </a:solidFill>
                <a:latin typeface="Avenir Next Medium"/>
                <a:cs typeface="Avenir Next Medium"/>
              </a:rPr>
              <a:t>authenticity</a:t>
            </a:r>
            <a:r>
              <a:rPr lang="en-US" sz="4400" dirty="0" smtClean="0">
                <a:latin typeface="Avenir Next Regular"/>
                <a:cs typeface="Avenir Next Regular"/>
              </a:rPr>
              <a:t>.</a:t>
            </a:r>
          </a:p>
          <a:p>
            <a:pPr marL="914400" indent="-914400" algn="l">
              <a:buFont typeface="Arial"/>
              <a:buChar char="•"/>
            </a:pPr>
            <a:endParaRPr lang="en-US" sz="4400" dirty="0" smtClean="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build="p" bldLvl="2"/>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71520" y="1460659"/>
            <a:ext cx="11832648" cy="6840846"/>
          </a:xfrm>
          <a:prstGeom prst="rect">
            <a:avLst/>
          </a:prstGeom>
          <a:noFill/>
          <a:ln>
            <a:noFill/>
          </a:ln>
        </p:spPr>
        <p:txBody>
          <a:bodyPr wrap="square" lIns="130046" tIns="65023" rIns="130046" bIns="65023" rtlCol="0">
            <a:spAutoFit/>
          </a:bodyPr>
          <a:lstStyle/>
          <a:p>
            <a:r>
              <a:rPr lang="en-US" dirty="0" smtClean="0">
                <a:latin typeface="Avenir Next Regular"/>
                <a:ea typeface="Avenir Next"/>
                <a:cs typeface="Avenir Next Regular"/>
              </a:rPr>
              <a:t>“</a:t>
            </a:r>
            <a:r>
              <a:rPr lang="en-US" dirty="0" smtClean="0">
                <a:latin typeface="Avenir Next Regular"/>
                <a:cs typeface="Avenir Next Regular"/>
              </a:rPr>
              <a:t>Modern authenticity encourages us to create our own beliefs and morality, the only rule being that they must resonate with who we feel we really are. The worst thing we can do is to conform to some moral code that is imposed on us from outside—by society, our parents, the church, or whoever else. It is deemed to be self-evident that any such imposition would undermine our unique identity … The authentic self believes that personal meaning must be found within ourselves or must resonate with our one-of-a-kind personality.</a:t>
            </a:r>
            <a:r>
              <a:rPr lang="en-US" dirty="0" smtClean="0">
                <a:latin typeface="Avenir Next Regular"/>
                <a:ea typeface="Avenir Next"/>
                <a:cs typeface="Avenir Next Regular"/>
              </a:rPr>
              <a:t>”</a:t>
            </a:r>
          </a:p>
          <a:p>
            <a:endParaRPr lang="en-US" sz="4000" dirty="0" smtClean="0">
              <a:latin typeface="Avenir Next"/>
              <a:ea typeface="Avenir Next"/>
              <a:cs typeface="Avenir Next"/>
            </a:endParaRPr>
          </a:p>
          <a:p>
            <a:r>
              <a:rPr lang="en-US" dirty="0" smtClean="0">
                <a:latin typeface="Avenir Heavy"/>
                <a:ea typeface="Avenir Next"/>
                <a:cs typeface="Avenir Heavy"/>
              </a:rPr>
              <a:t>—Jonathan Grant</a:t>
            </a:r>
            <a:endParaRPr lang="en-US" dirty="0">
              <a:latin typeface="Avenir Heavy"/>
              <a:cs typeface="Avenir Heavy"/>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AutoNum type="alphaUcPeriod"/>
            </a:pPr>
            <a:r>
              <a:rPr lang="en-US" sz="5100" i="1" dirty="0" smtClean="0">
                <a:solidFill>
                  <a:schemeClr val="tx1"/>
                </a:solidFill>
                <a:latin typeface="Avenir Next Regular"/>
                <a:cs typeface="Avenir Next Regular"/>
              </a:rPr>
              <a:t>Culture’s narrative</a:t>
            </a:r>
          </a:p>
          <a:p>
            <a:pPr marL="914400" indent="-914400" algn="l">
              <a:buAutoNum type="alphaUcPeriod"/>
            </a:pPr>
            <a:r>
              <a:rPr lang="en-US" sz="5100" i="1" dirty="0" smtClean="0">
                <a:solidFill>
                  <a:srgbClr val="FF0000"/>
                </a:solidFill>
                <a:latin typeface="Avenir Next Regular"/>
                <a:cs typeface="Avenir Next Regular"/>
              </a:rPr>
              <a:t>Christianity’s narrative</a:t>
            </a:r>
          </a:p>
          <a:p>
            <a:pPr marL="914400" indent="-914400" algn="l">
              <a:buAutoNum type="alphaUcPeriod"/>
            </a:pPr>
            <a:r>
              <a:rPr lang="en-US" sz="5100" i="1" dirty="0" smtClean="0">
                <a:solidFill>
                  <a:schemeClr val="tx1"/>
                </a:solidFill>
                <a:latin typeface="Avenir Next Regular"/>
                <a:cs typeface="Avenir Next Regular"/>
              </a:rPr>
              <a:t>Nitty-gritty</a:t>
            </a:r>
          </a:p>
          <a:p>
            <a:pPr algn="l"/>
            <a:endParaRPr lang="en-US" sz="5100" i="1" dirty="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Roadmap</a:t>
            </a:r>
            <a:endParaRPr lang="en-US" b="1"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Creation</a:t>
            </a:r>
            <a:endParaRPr lang="en-US" sz="7200"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916146"/>
          </a:xfrm>
          <a:prstGeom prst="rect">
            <a:avLst/>
          </a:prstGeom>
          <a:noFill/>
          <a:ln>
            <a:noFill/>
          </a:ln>
        </p:spPr>
        <p:txBody>
          <a:bodyPr wrap="square" lIns="130046" tIns="65023" rIns="130046" bIns="65023" rtlCol="0">
            <a:spAutoFit/>
          </a:bodyPr>
          <a:lstStyle/>
          <a:p>
            <a:pPr marL="914400" indent="-914400" algn="l">
              <a:buFont typeface="+mj-lt"/>
              <a:buAutoNum type="alphaLcPeriod"/>
            </a:pPr>
            <a:r>
              <a:rPr lang="en-US" sz="5100" dirty="0" smtClean="0">
                <a:latin typeface="Avenir Next Regular"/>
                <a:cs typeface="Avenir Next Regular"/>
              </a:rPr>
              <a:t>God made us.</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did God make us?</a:t>
            </a:r>
            <a:endParaRPr lang="en-US" b="1" dirty="0">
              <a:latin typeface="Avenir Next Regular"/>
              <a:cs typeface="Avenir Next Regular"/>
            </a:endParaRPr>
          </a:p>
        </p:txBody>
      </p:sp>
      <p:sp>
        <p:nvSpPr>
          <p:cNvPr id="8" name="TextBox 7"/>
          <p:cNvSpPr txBox="1"/>
          <p:nvPr/>
        </p:nvSpPr>
        <p:spPr>
          <a:xfrm>
            <a:off x="1651044" y="4049954"/>
            <a:ext cx="9851439" cy="808424"/>
          </a:xfrm>
          <a:prstGeom prst="rect">
            <a:avLst/>
          </a:prstGeom>
          <a:noFill/>
          <a:ln>
            <a:noFill/>
          </a:ln>
        </p:spPr>
        <p:txBody>
          <a:bodyPr wrap="square" lIns="130046" tIns="65023" rIns="130046" bIns="65023" rtlCol="0">
            <a:spAutoFit/>
          </a:bodyPr>
          <a:lstStyle/>
          <a:p>
            <a:pPr marL="914400" indent="-914400" algn="l">
              <a:buFont typeface="Arial"/>
              <a:buChar char="•"/>
            </a:pPr>
            <a:r>
              <a:rPr lang="en-US" sz="4400" dirty="0" smtClean="0">
                <a:latin typeface="Avenir Next Regular"/>
                <a:cs typeface="Avenir Next Regular"/>
              </a:rPr>
              <a:t>What does this mean…</a:t>
            </a:r>
          </a:p>
        </p:txBody>
      </p:sp>
      <p:sp>
        <p:nvSpPr>
          <p:cNvPr id="9" name="TextBox 8"/>
          <p:cNvSpPr txBox="1"/>
          <p:nvPr/>
        </p:nvSpPr>
        <p:spPr>
          <a:xfrm>
            <a:off x="2539549" y="5010778"/>
            <a:ext cx="9851439" cy="808424"/>
          </a:xfrm>
          <a:prstGeom prst="rect">
            <a:avLst/>
          </a:prstGeom>
          <a:noFill/>
          <a:ln>
            <a:noFill/>
          </a:ln>
        </p:spPr>
        <p:txBody>
          <a:bodyPr wrap="square" lIns="130046" tIns="65023" rIns="130046" bIns="65023" rtlCol="0">
            <a:spAutoFit/>
          </a:bodyPr>
          <a:lstStyle/>
          <a:p>
            <a:pPr marL="914400" indent="-914400" algn="l">
              <a:buFont typeface="Arial"/>
              <a:buChar char="•"/>
            </a:pPr>
            <a:r>
              <a:rPr lang="en-US" sz="4400" dirty="0" smtClean="0">
                <a:latin typeface="Avenir Next Regular"/>
                <a:cs typeface="Avenir Next Regular"/>
              </a:rPr>
              <a:t>…for </a:t>
            </a:r>
            <a:r>
              <a:rPr lang="en-US" sz="4400" i="1" dirty="0" smtClean="0">
                <a:latin typeface="Avenir Next Regular"/>
                <a:cs typeface="Avenir Next Regular"/>
              </a:rPr>
              <a:t>identity</a:t>
            </a:r>
            <a:r>
              <a:rPr lang="en-US" sz="4400" dirty="0" smtClean="0">
                <a:latin typeface="Avenir Next Regular"/>
                <a:cs typeface="Avenir Next Regular"/>
              </a:rPr>
              <a:t>?</a:t>
            </a:r>
          </a:p>
        </p:txBody>
      </p:sp>
      <p:sp>
        <p:nvSpPr>
          <p:cNvPr id="11" name="TextBox 10"/>
          <p:cNvSpPr txBox="1"/>
          <p:nvPr/>
        </p:nvSpPr>
        <p:spPr>
          <a:xfrm>
            <a:off x="2090259" y="5988554"/>
            <a:ext cx="10237225" cy="2562751"/>
          </a:xfrm>
          <a:prstGeom prst="rect">
            <a:avLst/>
          </a:prstGeom>
          <a:noFill/>
          <a:ln>
            <a:noFill/>
          </a:ln>
        </p:spPr>
        <p:txBody>
          <a:bodyPr wrap="square" lIns="130046" tIns="65023" rIns="130046" bIns="65023" rtlCol="0">
            <a:spAutoFit/>
          </a:bodyPr>
          <a:lstStyle/>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smtClean="0">
                <a:solidFill>
                  <a:schemeClr val="tx1"/>
                </a:solidFill>
                <a:latin typeface="Avenir Next Regular"/>
                <a:cs typeface="Avenir Next Regular"/>
              </a:rPr>
              <a:t>Our identity is not </a:t>
            </a:r>
            <a:r>
              <a:rPr lang="en-US" sz="3200" dirty="0" smtClean="0">
                <a:solidFill>
                  <a:srgbClr val="0000FF"/>
                </a:solidFill>
                <a:latin typeface="Avenir Next Medium"/>
                <a:cs typeface="Avenir Next Medium"/>
              </a:rPr>
              <a:t>created </a:t>
            </a:r>
            <a:r>
              <a:rPr lang="en-US" sz="3200" dirty="0" smtClean="0">
                <a:solidFill>
                  <a:schemeClr val="tx1"/>
                </a:solidFill>
                <a:latin typeface="Avenir Next Regular"/>
                <a:cs typeface="Avenir Next Regular"/>
              </a:rPr>
              <a:t>but </a:t>
            </a:r>
            <a:r>
              <a:rPr lang="en-US" sz="3200" dirty="0" smtClean="0">
                <a:solidFill>
                  <a:srgbClr val="0000FF"/>
                </a:solidFill>
                <a:latin typeface="Avenir Next Medium"/>
                <a:cs typeface="Avenir Next Medium"/>
              </a:rPr>
              <a:t>discovered</a:t>
            </a:r>
            <a:r>
              <a:rPr lang="en-US" sz="3200" dirty="0" smtClean="0">
                <a:solidFill>
                  <a:schemeClr val="tx1"/>
                </a:solidFill>
                <a:latin typeface="Avenir Next Regular"/>
                <a:cs typeface="Avenir Next Regular"/>
              </a:rPr>
              <a:t>. The more we come to know Jesus, the more we come to know ourselves!</a:t>
            </a:r>
          </a:p>
          <a:p>
            <a:pPr marL="2290763" lvl="5" indent="-914400" algn="l">
              <a:buClr>
                <a:schemeClr val="tx1"/>
              </a:buClr>
            </a:pPr>
            <a:endParaRPr lang="en-US" sz="1800" dirty="0" smtClean="0">
              <a:solidFill>
                <a:schemeClr val="tx1"/>
              </a:solidFill>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8" grpId="0" build="p" bldLvl="2"/>
      <p:bldP spid="9" grpId="0" build="p" bldLvl="2"/>
      <p:bldP spid="11" grpId="0" build="p" bldLvl="2"/>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916146"/>
          </a:xfrm>
          <a:prstGeom prst="rect">
            <a:avLst/>
          </a:prstGeom>
          <a:noFill/>
          <a:ln>
            <a:noFill/>
          </a:ln>
        </p:spPr>
        <p:txBody>
          <a:bodyPr wrap="square" lIns="130046" tIns="65023" rIns="130046" bIns="65023" rtlCol="0">
            <a:spAutoFit/>
          </a:bodyPr>
          <a:lstStyle/>
          <a:p>
            <a:pPr marL="914400" indent="-914400" algn="l">
              <a:buFont typeface="+mj-lt"/>
              <a:buAutoNum type="alphaLcPeriod"/>
            </a:pPr>
            <a:r>
              <a:rPr lang="en-US" sz="5100" dirty="0" smtClean="0">
                <a:latin typeface="Avenir Next Regular"/>
                <a:cs typeface="Avenir Next Regular"/>
              </a:rPr>
              <a:t>God made us.</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did God make us?</a:t>
            </a:r>
            <a:endParaRPr lang="en-US" b="1" dirty="0">
              <a:latin typeface="Avenir Next Regular"/>
              <a:cs typeface="Avenir Next Regular"/>
            </a:endParaRPr>
          </a:p>
        </p:txBody>
      </p:sp>
      <p:sp>
        <p:nvSpPr>
          <p:cNvPr id="8" name="TextBox 7"/>
          <p:cNvSpPr txBox="1"/>
          <p:nvPr/>
        </p:nvSpPr>
        <p:spPr>
          <a:xfrm>
            <a:off x="1651044" y="4049954"/>
            <a:ext cx="9851439" cy="808424"/>
          </a:xfrm>
          <a:prstGeom prst="rect">
            <a:avLst/>
          </a:prstGeom>
          <a:noFill/>
          <a:ln>
            <a:noFill/>
          </a:ln>
        </p:spPr>
        <p:txBody>
          <a:bodyPr wrap="square" lIns="130046" tIns="65023" rIns="130046" bIns="65023" rtlCol="0">
            <a:spAutoFit/>
          </a:bodyPr>
          <a:lstStyle/>
          <a:p>
            <a:pPr marL="914400" indent="-914400" algn="l">
              <a:buFont typeface="Arial"/>
              <a:buChar char="•"/>
            </a:pPr>
            <a:r>
              <a:rPr lang="en-US" sz="4400" dirty="0" smtClean="0">
                <a:latin typeface="Avenir Next Regular"/>
                <a:cs typeface="Avenir Next Regular"/>
              </a:rPr>
              <a:t>What does this mean…</a:t>
            </a:r>
          </a:p>
        </p:txBody>
      </p:sp>
      <p:sp>
        <p:nvSpPr>
          <p:cNvPr id="9" name="TextBox 8"/>
          <p:cNvSpPr txBox="1"/>
          <p:nvPr/>
        </p:nvSpPr>
        <p:spPr>
          <a:xfrm>
            <a:off x="2539549" y="5010778"/>
            <a:ext cx="9851439" cy="808424"/>
          </a:xfrm>
          <a:prstGeom prst="rect">
            <a:avLst/>
          </a:prstGeom>
          <a:noFill/>
          <a:ln>
            <a:noFill/>
          </a:ln>
        </p:spPr>
        <p:txBody>
          <a:bodyPr wrap="square" lIns="130046" tIns="65023" rIns="130046" bIns="65023" rtlCol="0">
            <a:spAutoFit/>
          </a:bodyPr>
          <a:lstStyle/>
          <a:p>
            <a:pPr marL="914400" indent="-914400" algn="l">
              <a:buFont typeface="Arial"/>
              <a:buChar char="•"/>
            </a:pPr>
            <a:r>
              <a:rPr lang="en-US" sz="4400" dirty="0" smtClean="0">
                <a:latin typeface="Avenir Next Regular"/>
                <a:cs typeface="Avenir Next Regular"/>
              </a:rPr>
              <a:t>…for </a:t>
            </a:r>
            <a:r>
              <a:rPr lang="en-US" sz="4400" i="1" dirty="0" smtClean="0">
                <a:latin typeface="Avenir Next Regular"/>
                <a:cs typeface="Avenir Next Regular"/>
              </a:rPr>
              <a:t>freedom</a:t>
            </a:r>
            <a:r>
              <a:rPr lang="en-US" sz="4400" dirty="0" smtClean="0">
                <a:latin typeface="Avenir Next Regular"/>
                <a:cs typeface="Avenir Next Regular"/>
              </a:rPr>
              <a:t>?</a:t>
            </a:r>
          </a:p>
        </p:txBody>
      </p:sp>
      <p:sp>
        <p:nvSpPr>
          <p:cNvPr id="11" name="TextBox 10"/>
          <p:cNvSpPr txBox="1"/>
          <p:nvPr/>
        </p:nvSpPr>
        <p:spPr>
          <a:xfrm>
            <a:off x="2090259" y="5988554"/>
            <a:ext cx="10237225" cy="1577866"/>
          </a:xfrm>
          <a:prstGeom prst="rect">
            <a:avLst/>
          </a:prstGeom>
          <a:noFill/>
          <a:ln>
            <a:noFill/>
          </a:ln>
        </p:spPr>
        <p:txBody>
          <a:bodyPr wrap="square" lIns="130046" tIns="65023" rIns="130046" bIns="65023" rtlCol="0">
            <a:spAutoFit/>
          </a:bodyPr>
          <a:lstStyle/>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smtClean="0">
                <a:solidFill>
                  <a:schemeClr val="tx1"/>
                </a:solidFill>
                <a:latin typeface="Avenir Next Regular"/>
                <a:cs typeface="Avenir Next Regular"/>
              </a:rPr>
              <a:t>True freedom is found in </a:t>
            </a:r>
            <a:r>
              <a:rPr lang="en-US" sz="3200" dirty="0" smtClean="0">
                <a:solidFill>
                  <a:srgbClr val="0000FF"/>
                </a:solidFill>
                <a:latin typeface="Avenir Next Medium"/>
                <a:cs typeface="Avenir Next Medium"/>
              </a:rPr>
              <a:t>being in right relationship with Jesus</a:t>
            </a:r>
            <a:r>
              <a:rPr lang="en-US" sz="3200" dirty="0" smtClean="0">
                <a:solidFill>
                  <a:schemeClr val="tx1"/>
                </a:solidFill>
                <a:latin typeface="Avenir Next Regular"/>
                <a:cs typeface="Avenir Next Regular"/>
              </a:rPr>
              <a:t>.</a:t>
            </a:r>
          </a:p>
          <a:p>
            <a:pPr marL="2290763" lvl="5" indent="-914400" algn="l">
              <a:buClr>
                <a:schemeClr val="tx1"/>
              </a:buClr>
            </a:pPr>
            <a:endParaRPr lang="en-US" sz="1800" dirty="0" smtClean="0">
              <a:solidFill>
                <a:schemeClr val="tx1"/>
              </a:solidFill>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P spid="11" grpId="0" build="p" bldLvl="2"/>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87567" y="2392095"/>
            <a:ext cx="9800569" cy="4994186"/>
          </a:xfrm>
          <a:prstGeom prst="rect">
            <a:avLst/>
          </a:prstGeom>
          <a:noFill/>
          <a:ln>
            <a:noFill/>
          </a:ln>
        </p:spPr>
        <p:txBody>
          <a:bodyPr wrap="square" lIns="130046" tIns="65023" rIns="130046" bIns="65023" rtlCol="0">
            <a:spAutoFit/>
          </a:bodyPr>
          <a:lstStyle/>
          <a:p>
            <a:r>
              <a:rPr lang="en-US" sz="6000" dirty="0" smtClean="0">
                <a:latin typeface="Avenir Next Regular"/>
                <a:ea typeface="Avenir Next"/>
                <a:cs typeface="Avenir Next Regular"/>
              </a:rPr>
              <a:t>“</a:t>
            </a:r>
            <a:r>
              <a:rPr lang="en-US" sz="6000" dirty="0" smtClean="0">
                <a:latin typeface="Avenir Next Regular"/>
                <a:cs typeface="Avenir Next Regular"/>
              </a:rPr>
              <a:t>You have made us for yourself, O Lord, and our hearts are restless until they find their rest in you.</a:t>
            </a:r>
            <a:r>
              <a:rPr lang="en-US" sz="6000" dirty="0" smtClean="0">
                <a:latin typeface="Avenir Next Regular"/>
                <a:ea typeface="Avenir Next"/>
                <a:cs typeface="Avenir Next Regular"/>
              </a:rPr>
              <a:t>”</a:t>
            </a:r>
          </a:p>
          <a:p>
            <a:endParaRPr lang="en-US" sz="4000" dirty="0" smtClean="0">
              <a:latin typeface="Avenir Next"/>
              <a:ea typeface="Avenir Next"/>
              <a:cs typeface="Avenir Next"/>
            </a:endParaRPr>
          </a:p>
          <a:p>
            <a:r>
              <a:rPr lang="en-US" dirty="0" smtClean="0">
                <a:latin typeface="Avenir Heavy"/>
                <a:ea typeface="Avenir Next"/>
                <a:cs typeface="Avenir Heavy"/>
              </a:rPr>
              <a:t>—Augustine</a:t>
            </a:r>
            <a:endParaRPr lang="en-US" dirty="0">
              <a:latin typeface="Avenir Heavy"/>
              <a:cs typeface="Avenir Heavy"/>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916146"/>
          </a:xfrm>
          <a:prstGeom prst="rect">
            <a:avLst/>
          </a:prstGeom>
          <a:noFill/>
          <a:ln>
            <a:noFill/>
          </a:ln>
        </p:spPr>
        <p:txBody>
          <a:bodyPr wrap="square" lIns="130046" tIns="65023" rIns="130046" bIns="65023" rtlCol="0">
            <a:spAutoFit/>
          </a:bodyPr>
          <a:lstStyle/>
          <a:p>
            <a:pPr marL="914400" indent="-914400" algn="l">
              <a:buFont typeface="+mj-lt"/>
              <a:buAutoNum type="alphaLcPeriod" startAt="2"/>
            </a:pPr>
            <a:r>
              <a:rPr lang="en-US" sz="5100" dirty="0" smtClean="0">
                <a:latin typeface="Avenir Next Regular"/>
                <a:cs typeface="Avenir Next Regular"/>
              </a:rPr>
              <a:t>God made us </a:t>
            </a:r>
            <a:r>
              <a:rPr lang="en-US" sz="5100" dirty="0" smtClean="0">
                <a:solidFill>
                  <a:srgbClr val="0000FF"/>
                </a:solidFill>
                <a:latin typeface="Avenir Next Medium"/>
                <a:cs typeface="Avenir Next Medium"/>
              </a:rPr>
              <a:t>embodied </a:t>
            </a:r>
            <a:r>
              <a:rPr lang="en-US" sz="5100" dirty="0" smtClean="0">
                <a:latin typeface="Avenir Next Regular"/>
                <a:cs typeface="Avenir Next Regular"/>
              </a:rPr>
              <a:t>beings.</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did God make us?</a:t>
            </a:r>
            <a:endParaRPr lang="en-US" b="1" dirty="0">
              <a:latin typeface="Avenir Next Regular"/>
              <a:cs typeface="Avenir Next Regular"/>
            </a:endParaRPr>
          </a:p>
        </p:txBody>
      </p:sp>
      <p:sp>
        <p:nvSpPr>
          <p:cNvPr id="10" name="TextBox 9"/>
          <p:cNvSpPr txBox="1"/>
          <p:nvPr/>
        </p:nvSpPr>
        <p:spPr>
          <a:xfrm>
            <a:off x="761988" y="7551439"/>
            <a:ext cx="11303000" cy="916146"/>
          </a:xfrm>
          <a:prstGeom prst="rect">
            <a:avLst/>
          </a:prstGeom>
          <a:noFill/>
          <a:ln>
            <a:noFill/>
          </a:ln>
        </p:spPr>
        <p:txBody>
          <a:bodyPr wrap="square" lIns="130046" tIns="65023" rIns="130046" bIns="65023" rtlCol="0">
            <a:spAutoFit/>
          </a:bodyPr>
          <a:lstStyle/>
          <a:p>
            <a:pPr marL="914400" indent="-914400" algn="l">
              <a:buFont typeface="+mj-lt"/>
              <a:buAutoNum type="alphaLcPeriod" startAt="3"/>
            </a:pPr>
            <a:r>
              <a:rPr lang="en-US" sz="5100" dirty="0" smtClean="0">
                <a:latin typeface="Avenir Next Regular"/>
                <a:cs typeface="Avenir Next Regular"/>
              </a:rPr>
              <a:t>God made us </a:t>
            </a:r>
            <a:r>
              <a:rPr lang="en-US" sz="5100" dirty="0" smtClean="0">
                <a:solidFill>
                  <a:srgbClr val="0000FF"/>
                </a:solidFill>
                <a:latin typeface="Avenir Next Medium"/>
                <a:cs typeface="Avenir Next Medium"/>
              </a:rPr>
              <a:t>sexual </a:t>
            </a:r>
            <a:r>
              <a:rPr lang="en-US" sz="5100" dirty="0" smtClean="0">
                <a:latin typeface="Avenir Next Regular"/>
                <a:cs typeface="Avenir Next Regular"/>
              </a:rPr>
              <a:t>beings.</a:t>
            </a:r>
          </a:p>
        </p:txBody>
      </p:sp>
      <p:sp>
        <p:nvSpPr>
          <p:cNvPr id="12" name="TextBox 11"/>
          <p:cNvSpPr txBox="1"/>
          <p:nvPr/>
        </p:nvSpPr>
        <p:spPr>
          <a:xfrm>
            <a:off x="1587567" y="4290968"/>
            <a:ext cx="10477421" cy="2870527"/>
          </a:xfrm>
          <a:prstGeom prst="rect">
            <a:avLst/>
          </a:prstGeom>
          <a:noFill/>
          <a:ln>
            <a:noFill/>
          </a:ln>
        </p:spPr>
        <p:txBody>
          <a:bodyPr wrap="square" lIns="130046" tIns="65023" rIns="130046" bIns="65023" rtlCol="0">
            <a:spAutoFit/>
          </a:bodyPr>
          <a:lstStyle/>
          <a:p>
            <a:pPr algn="l"/>
            <a:r>
              <a:rPr lang="en-US" sz="3000" dirty="0" smtClean="0">
                <a:latin typeface="Avenir Next Regular"/>
                <a:ea typeface="Avenir Next"/>
                <a:cs typeface="Avenir Next Regular"/>
              </a:rPr>
              <a:t>“Our culture says: Your psychology is your sexual identity—let your body be conformed to it.”</a:t>
            </a:r>
          </a:p>
          <a:p>
            <a:pPr algn="l"/>
            <a:endParaRPr lang="en-US" sz="1400" dirty="0" smtClean="0">
              <a:latin typeface="Avenir Next Regular"/>
              <a:ea typeface="Avenir Next"/>
              <a:cs typeface="Avenir Next Regular"/>
            </a:endParaRPr>
          </a:p>
          <a:p>
            <a:pPr algn="l"/>
            <a:r>
              <a:rPr lang="en-US" sz="3000" dirty="0" smtClean="0">
                <a:latin typeface="Avenir Next Regular"/>
                <a:ea typeface="Avenir Next"/>
                <a:cs typeface="Avenir Next Regular"/>
              </a:rPr>
              <a:t>“The Bible says: Your body is your sexual identity—let your mind be conformed to it.”</a:t>
            </a:r>
          </a:p>
          <a:p>
            <a:pPr algn="l"/>
            <a:endParaRPr lang="en-US" sz="1400" dirty="0" smtClean="0">
              <a:latin typeface="Avenir Next Regular"/>
              <a:ea typeface="Avenir Next"/>
              <a:cs typeface="Avenir Next Regular"/>
            </a:endParaRPr>
          </a:p>
          <a:p>
            <a:pPr algn="l"/>
            <a:r>
              <a:rPr lang="en-US" sz="3000" dirty="0" smtClean="0">
                <a:latin typeface="Avenir Heavy"/>
                <a:cs typeface="Avenir Heavy"/>
              </a:rPr>
              <a:t>		—Sam </a:t>
            </a:r>
            <a:r>
              <a:rPr lang="en-US" sz="3000" dirty="0" err="1" smtClean="0">
                <a:latin typeface="Avenir Heavy"/>
                <a:cs typeface="Avenir Heavy"/>
              </a:rPr>
              <a:t>Allberry</a:t>
            </a:r>
            <a:endParaRPr lang="en-US" sz="3000" dirty="0">
              <a:latin typeface="Avenir Heavy"/>
              <a:cs typeface="Avenir Heavy"/>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0" grpId="0" build="p" bldLvl="2"/>
      <p:bldP spid="12"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1700976"/>
          </a:xfrm>
          <a:prstGeom prst="rect">
            <a:avLst/>
          </a:prstGeom>
          <a:noFill/>
          <a:ln>
            <a:noFill/>
          </a:ln>
        </p:spPr>
        <p:txBody>
          <a:bodyPr wrap="square" lIns="130046" tIns="65023" rIns="130046" bIns="65023" rtlCol="0">
            <a:spAutoFit/>
          </a:bodyPr>
          <a:lstStyle/>
          <a:p>
            <a:pPr marL="914400" indent="-914400" algn="l">
              <a:buFont typeface="+mj-lt"/>
              <a:buAutoNum type="alphaLcPeriod"/>
            </a:pPr>
            <a:r>
              <a:rPr lang="en-US" sz="5100" dirty="0" smtClean="0">
                <a:latin typeface="Avenir Next Regular"/>
                <a:cs typeface="Avenir Next Regular"/>
              </a:rPr>
              <a:t>Marriage is grounded in the </a:t>
            </a:r>
            <a:r>
              <a:rPr lang="en-US" sz="5100" dirty="0" err="1" smtClean="0">
                <a:solidFill>
                  <a:srgbClr val="0000FF"/>
                </a:solidFill>
                <a:latin typeface="Avenir Next Medium"/>
                <a:cs typeface="Avenir Next Medium"/>
              </a:rPr>
              <a:t>complementarity</a:t>
            </a:r>
            <a:r>
              <a:rPr lang="en-US" sz="5100" dirty="0" smtClean="0">
                <a:solidFill>
                  <a:srgbClr val="0000FF"/>
                </a:solidFill>
                <a:latin typeface="Avenir Next Medium"/>
                <a:cs typeface="Avenir Next Medium"/>
              </a:rPr>
              <a:t> of the sexes</a:t>
            </a:r>
            <a:r>
              <a:rPr lang="en-US" sz="5100" dirty="0" smtClean="0">
                <a:latin typeface="Avenir Next Regular"/>
                <a:cs typeface="Avenir Next Regular"/>
              </a:rPr>
              <a:t>.</a:t>
            </a:r>
          </a:p>
        </p:txBody>
      </p:sp>
      <p:sp>
        <p:nvSpPr>
          <p:cNvPr id="2" name="Title 1"/>
          <p:cNvSpPr>
            <a:spLocks noGrp="1"/>
          </p:cNvSpPr>
          <p:nvPr>
            <p:ph type="title"/>
          </p:nvPr>
        </p:nvSpPr>
        <p:spPr/>
        <p:txBody>
          <a:bodyPr>
            <a:noAutofit/>
          </a:bodyPr>
          <a:lstStyle/>
          <a:p>
            <a:pPr algn="l"/>
            <a:r>
              <a:rPr lang="en-US" sz="6200" dirty="0" smtClean="0">
                <a:latin typeface="Avenir Next Regular"/>
                <a:cs typeface="Avenir Next Regular"/>
              </a:rPr>
              <a:t>How did God make marriage?</a:t>
            </a:r>
            <a:endParaRPr lang="en-US" sz="6200" b="1"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A tale of two narratives…</a:t>
            </a:r>
            <a:endParaRPr lang="en-US" sz="7200"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16034" y="2053391"/>
            <a:ext cx="10985950" cy="5640516"/>
          </a:xfrm>
          <a:prstGeom prst="rect">
            <a:avLst/>
          </a:prstGeom>
          <a:noFill/>
          <a:ln>
            <a:noFill/>
          </a:ln>
        </p:spPr>
        <p:txBody>
          <a:bodyPr wrap="square" lIns="130046" tIns="65023" rIns="130046" bIns="65023" rtlCol="0">
            <a:spAutoFit/>
          </a:bodyPr>
          <a:lstStyle/>
          <a:p>
            <a:r>
              <a:rPr lang="en-US" sz="4200" dirty="0" smtClean="0">
                <a:latin typeface="Avenir Next Regular"/>
                <a:ea typeface="Avenir Next"/>
                <a:cs typeface="Avenir Next Regular"/>
              </a:rPr>
              <a:t>“</a:t>
            </a:r>
            <a:r>
              <a:rPr lang="en-US" sz="4200" dirty="0" smtClean="0">
                <a:latin typeface="Avenir Next Regular"/>
                <a:cs typeface="Avenir Next Regular"/>
              </a:rPr>
              <a:t>The man said, ‘This is now bone of my bones and flesh of my flesh; she shall be called “woman,” for she was taken out of man.’ </a:t>
            </a:r>
            <a:r>
              <a:rPr lang="en-US" sz="4200" i="1" dirty="0" smtClean="0">
                <a:latin typeface="Avenir Heavy"/>
                <a:cs typeface="Avenir Heavy"/>
              </a:rPr>
              <a:t>That is why </a:t>
            </a:r>
            <a:r>
              <a:rPr lang="en-US" sz="4200" dirty="0" smtClean="0">
                <a:latin typeface="Avenir Next Regular"/>
                <a:cs typeface="Avenir Next Regular"/>
              </a:rPr>
              <a:t>a man leaves his father and mother and is united to his wife, and they become one flesh.</a:t>
            </a:r>
            <a:r>
              <a:rPr lang="en-US" sz="4200" dirty="0" smtClean="0">
                <a:latin typeface="Avenir Next Regular"/>
                <a:ea typeface="Avenir Next"/>
                <a:cs typeface="Avenir Next Regular"/>
              </a:rPr>
              <a:t>”</a:t>
            </a:r>
          </a:p>
          <a:p>
            <a:endParaRPr lang="en-US" sz="4000" dirty="0" smtClean="0">
              <a:latin typeface="Avenir Next"/>
              <a:ea typeface="Avenir Next"/>
              <a:cs typeface="Avenir Next"/>
            </a:endParaRPr>
          </a:p>
          <a:p>
            <a:r>
              <a:rPr lang="en-US" dirty="0" smtClean="0">
                <a:latin typeface="Avenir Heavy"/>
                <a:ea typeface="Avenir Next"/>
                <a:cs typeface="Avenir Heavy"/>
              </a:rPr>
              <a:t>—Genesis 2:24</a:t>
            </a:r>
          </a:p>
          <a:p>
            <a:endParaRPr lang="en-US" sz="600" dirty="0" smtClean="0">
              <a:latin typeface="Avenir Heavy"/>
              <a:ea typeface="Avenir Next"/>
              <a:cs typeface="Avenir Heavy"/>
            </a:endParaRPr>
          </a:p>
          <a:p>
            <a:r>
              <a:rPr lang="en-US" sz="2400" dirty="0" smtClean="0">
                <a:latin typeface="Avenir Next Regular"/>
                <a:ea typeface="Avenir Next"/>
                <a:cs typeface="Avenir Next Regular"/>
              </a:rPr>
              <a:t>(NIV2011, emphasis added)</a:t>
            </a:r>
            <a:endParaRPr lang="en-US" sz="2400"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16034" y="2222741"/>
            <a:ext cx="10985950" cy="5271185"/>
          </a:xfrm>
          <a:prstGeom prst="rect">
            <a:avLst/>
          </a:prstGeom>
          <a:noFill/>
          <a:ln>
            <a:noFill/>
          </a:ln>
        </p:spPr>
        <p:txBody>
          <a:bodyPr wrap="square" lIns="130046" tIns="65023" rIns="130046" bIns="65023" rtlCol="0">
            <a:spAutoFit/>
          </a:bodyPr>
          <a:lstStyle/>
          <a:p>
            <a:r>
              <a:rPr lang="en-US" sz="4200" dirty="0" smtClean="0">
                <a:latin typeface="Avenir Next Regular"/>
                <a:ea typeface="Avenir Next"/>
                <a:cs typeface="Avenir Next Regular"/>
              </a:rPr>
              <a:t>“</a:t>
            </a:r>
            <a:r>
              <a:rPr lang="en-US" sz="4200" dirty="0" smtClean="0">
                <a:latin typeface="Avenir Next Regular"/>
                <a:cs typeface="Avenir Next Regular"/>
              </a:rPr>
              <a:t>It is this sexual difference that accounts for the depth of union between the man and woman. Eve was created out of Adam: made from his body. Their one-flesh union is therefore something of a re-union, joining together what had originally been one.</a:t>
            </a:r>
            <a:r>
              <a:rPr lang="en-US" sz="4200" dirty="0" smtClean="0">
                <a:latin typeface="Avenir Next Regular"/>
                <a:ea typeface="Avenir Next"/>
                <a:cs typeface="Avenir Next Regular"/>
              </a:rPr>
              <a:t>”</a:t>
            </a:r>
          </a:p>
          <a:p>
            <a:endParaRPr lang="en-US" sz="4000" dirty="0" smtClean="0">
              <a:latin typeface="Avenir Next"/>
              <a:ea typeface="Avenir Next"/>
              <a:cs typeface="Avenir Next"/>
            </a:endParaRPr>
          </a:p>
          <a:p>
            <a:r>
              <a:rPr lang="en-US" dirty="0" smtClean="0">
                <a:latin typeface="Avenir Heavy"/>
                <a:ea typeface="Avenir Next"/>
                <a:cs typeface="Avenir Heavy"/>
              </a:rPr>
              <a:t>—Sam </a:t>
            </a:r>
            <a:r>
              <a:rPr lang="en-US" dirty="0" err="1" smtClean="0">
                <a:latin typeface="Avenir Heavy"/>
                <a:ea typeface="Avenir Next"/>
                <a:cs typeface="Avenir Heavy"/>
              </a:rPr>
              <a:t>Allberry</a:t>
            </a:r>
            <a:endParaRPr lang="en-US" dirty="0" smtClean="0">
              <a:latin typeface="Avenir Heavy"/>
              <a:ea typeface="Avenir Next"/>
              <a:cs typeface="Avenir Heavy"/>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1700976"/>
          </a:xfrm>
          <a:prstGeom prst="rect">
            <a:avLst/>
          </a:prstGeom>
          <a:noFill/>
          <a:ln>
            <a:noFill/>
          </a:ln>
        </p:spPr>
        <p:txBody>
          <a:bodyPr wrap="square" lIns="130046" tIns="65023" rIns="130046" bIns="65023" rtlCol="0">
            <a:spAutoFit/>
          </a:bodyPr>
          <a:lstStyle/>
          <a:p>
            <a:pPr marL="914400" indent="-914400" algn="l">
              <a:buFont typeface="+mj-lt"/>
              <a:buAutoNum type="alphaLcPeriod" startAt="2"/>
            </a:pPr>
            <a:r>
              <a:rPr lang="en-US" sz="5100" dirty="0" smtClean="0">
                <a:latin typeface="Avenir Next Regular"/>
                <a:cs typeface="Avenir Next Regular"/>
              </a:rPr>
              <a:t>Marriage is </a:t>
            </a:r>
            <a:r>
              <a:rPr lang="en-US" sz="5100" dirty="0" smtClean="0">
                <a:solidFill>
                  <a:srgbClr val="0000FF"/>
                </a:solidFill>
                <a:latin typeface="Avenir Next Medium"/>
                <a:cs typeface="Avenir Next Medium"/>
              </a:rPr>
              <a:t>between a man and a woman</a:t>
            </a:r>
            <a:r>
              <a:rPr lang="en-US" sz="5100" dirty="0" smtClean="0">
                <a:solidFill>
                  <a:schemeClr val="tx1"/>
                </a:solidFill>
                <a:latin typeface="Avenir Next Regular"/>
                <a:cs typeface="Avenir Next Regular"/>
              </a:rPr>
              <a:t>.</a:t>
            </a:r>
          </a:p>
        </p:txBody>
      </p:sp>
      <p:sp>
        <p:nvSpPr>
          <p:cNvPr id="2" name="Title 1"/>
          <p:cNvSpPr>
            <a:spLocks noGrp="1"/>
          </p:cNvSpPr>
          <p:nvPr>
            <p:ph type="title"/>
          </p:nvPr>
        </p:nvSpPr>
        <p:spPr/>
        <p:txBody>
          <a:bodyPr>
            <a:noAutofit/>
          </a:bodyPr>
          <a:lstStyle/>
          <a:p>
            <a:pPr algn="l"/>
            <a:r>
              <a:rPr lang="en-US" sz="6200" dirty="0" smtClean="0">
                <a:latin typeface="Avenir Next Regular"/>
                <a:cs typeface="Avenir Next Regular"/>
              </a:rPr>
              <a:t>How did God make marriage?</a:t>
            </a:r>
            <a:endParaRPr lang="en-US" sz="6200" b="1" dirty="0">
              <a:latin typeface="Avenir Next Regular"/>
              <a:cs typeface="Avenir Next Regular"/>
            </a:endParaRPr>
          </a:p>
        </p:txBody>
      </p:sp>
      <p:sp>
        <p:nvSpPr>
          <p:cNvPr id="4" name="TextBox 3"/>
          <p:cNvSpPr txBox="1"/>
          <p:nvPr/>
        </p:nvSpPr>
        <p:spPr>
          <a:xfrm>
            <a:off x="761988" y="4933173"/>
            <a:ext cx="11303000" cy="916146"/>
          </a:xfrm>
          <a:prstGeom prst="rect">
            <a:avLst/>
          </a:prstGeom>
          <a:noFill/>
          <a:ln>
            <a:noFill/>
          </a:ln>
        </p:spPr>
        <p:txBody>
          <a:bodyPr wrap="square" lIns="130046" tIns="65023" rIns="130046" bIns="65023" rtlCol="0">
            <a:spAutoFit/>
          </a:bodyPr>
          <a:lstStyle/>
          <a:p>
            <a:pPr marL="914400" indent="-914400" algn="l">
              <a:buFont typeface="+mj-lt"/>
              <a:buAutoNum type="alphaLcPeriod" startAt="3"/>
            </a:pPr>
            <a:r>
              <a:rPr lang="en-US" sz="5100" dirty="0" smtClean="0">
                <a:latin typeface="Avenir Next Regular"/>
                <a:cs typeface="Avenir Next Regular"/>
              </a:rPr>
              <a:t>Marriage </a:t>
            </a:r>
            <a:r>
              <a:rPr lang="en-US" sz="5100" dirty="0" smtClean="0">
                <a:solidFill>
                  <a:srgbClr val="0000FF"/>
                </a:solidFill>
                <a:latin typeface="Avenir Next Medium"/>
                <a:cs typeface="Avenir Next Medium"/>
              </a:rPr>
              <a:t>images God</a:t>
            </a:r>
            <a:r>
              <a:rPr lang="en-US" sz="5100" dirty="0" smtClean="0">
                <a:solidFill>
                  <a:schemeClr val="tx1"/>
                </a:solidFill>
                <a:latin typeface="Avenir Next Regular"/>
                <a:cs typeface="Avenir Next Regular"/>
              </a:rPr>
              <a: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Fall</a:t>
            </a:r>
            <a:endParaRPr lang="en-US" sz="7200"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92302" y="2857810"/>
            <a:ext cx="10659998" cy="2855139"/>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…our hearts</a:t>
            </a:r>
          </a:p>
          <a:p>
            <a:pPr marL="914400" indent="-914400" algn="l">
              <a:buFont typeface="Arial"/>
              <a:buChar char="•"/>
            </a:pPr>
            <a:endParaRPr lang="en-US" sz="1200" dirty="0" smtClean="0">
              <a:latin typeface="Avenir Next Regular"/>
              <a:cs typeface="Avenir Next Regular"/>
            </a:endParaRPr>
          </a:p>
          <a:p>
            <a:pPr marL="914400" indent="-914400" algn="l">
              <a:buFont typeface="Arial"/>
              <a:buChar char="•"/>
            </a:pPr>
            <a:r>
              <a:rPr lang="en-US" sz="5100" dirty="0" smtClean="0">
                <a:latin typeface="Avenir Next Regular"/>
                <a:cs typeface="Avenir Next Regular"/>
              </a:rPr>
              <a:t>…our minds</a:t>
            </a:r>
          </a:p>
          <a:p>
            <a:pPr marL="914400" indent="-914400" algn="l">
              <a:buFont typeface="Arial"/>
              <a:buChar char="•"/>
            </a:pPr>
            <a:endParaRPr lang="en-US" sz="1200" dirty="0" smtClean="0">
              <a:latin typeface="Avenir Next Regular"/>
              <a:cs typeface="Avenir Next Regular"/>
            </a:endParaRPr>
          </a:p>
          <a:p>
            <a:pPr marL="914400" indent="-914400" algn="l">
              <a:buFont typeface="Arial"/>
              <a:buChar char="•"/>
            </a:pPr>
            <a:r>
              <a:rPr lang="en-US" sz="5100" dirty="0" smtClean="0">
                <a:latin typeface="Avenir Next Regular"/>
                <a:cs typeface="Avenir Next Regular"/>
              </a:rPr>
              <a:t>…our bodies</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Romans 1: Sin affects…</a:t>
            </a:r>
            <a:endParaRPr lang="en-US"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92302" y="2857810"/>
            <a:ext cx="10659998" cy="1700976"/>
          </a:xfrm>
          <a:prstGeom prst="rect">
            <a:avLst/>
          </a:prstGeom>
          <a:noFill/>
          <a:ln>
            <a:noFill/>
          </a:ln>
        </p:spPr>
        <p:txBody>
          <a:bodyPr wrap="square" lIns="130046" tIns="65023" rIns="130046" bIns="65023" rtlCol="0">
            <a:spAutoFit/>
          </a:bodyPr>
          <a:lstStyle/>
          <a:p>
            <a:pPr marL="914400" indent="-914400" algn="l">
              <a:buFont typeface="+mj-lt"/>
              <a:buAutoNum type="arabicPeriod"/>
            </a:pPr>
            <a:r>
              <a:rPr lang="en-US" sz="5100" dirty="0" smtClean="0">
                <a:latin typeface="Avenir Next Regular"/>
                <a:cs typeface="Avenir Next Regular"/>
              </a:rPr>
              <a:t>The Bible is perfectly </a:t>
            </a:r>
            <a:r>
              <a:rPr lang="en-US" sz="5100" dirty="0" smtClean="0">
                <a:solidFill>
                  <a:srgbClr val="0000FF"/>
                </a:solidFill>
                <a:latin typeface="Avenir Next Medium"/>
                <a:cs typeface="Avenir Next Medium"/>
              </a:rPr>
              <a:t>clear </a:t>
            </a:r>
            <a:r>
              <a:rPr lang="en-US" sz="5100" dirty="0" smtClean="0">
                <a:latin typeface="Avenir Next Regular"/>
                <a:cs typeface="Avenir Next Regular"/>
              </a:rPr>
              <a:t>in what it says…</a:t>
            </a:r>
          </a:p>
        </p:txBody>
      </p:sp>
      <p:sp>
        <p:nvSpPr>
          <p:cNvPr id="2" name="Title 1"/>
          <p:cNvSpPr>
            <a:spLocks noGrp="1"/>
          </p:cNvSpPr>
          <p:nvPr>
            <p:ph type="title"/>
          </p:nvPr>
        </p:nvSpPr>
        <p:spPr/>
        <p:txBody>
          <a:bodyPr>
            <a:normAutofit/>
          </a:bodyPr>
          <a:lstStyle/>
          <a:p>
            <a:pPr algn="l"/>
            <a:r>
              <a:rPr lang="en-US" sz="6800" dirty="0" smtClean="0">
                <a:latin typeface="Avenir Next Regular"/>
                <a:cs typeface="Avenir Next Regular"/>
              </a:rPr>
              <a:t>The Fall and homosexuality</a:t>
            </a:r>
            <a:endParaRPr lang="en-US" sz="6800"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92302" y="2857810"/>
            <a:ext cx="10659998" cy="1700976"/>
          </a:xfrm>
          <a:prstGeom prst="rect">
            <a:avLst/>
          </a:prstGeom>
          <a:noFill/>
          <a:ln>
            <a:noFill/>
          </a:ln>
        </p:spPr>
        <p:txBody>
          <a:bodyPr wrap="square" lIns="130046" tIns="65023" rIns="130046" bIns="65023" rtlCol="0">
            <a:spAutoFit/>
          </a:bodyPr>
          <a:lstStyle/>
          <a:p>
            <a:pPr marL="914400" indent="-914400" algn="l">
              <a:buFont typeface="+mj-lt"/>
              <a:buAutoNum type="arabicPeriod" startAt="2"/>
            </a:pPr>
            <a:r>
              <a:rPr lang="en-US" sz="5100" dirty="0" smtClean="0">
                <a:latin typeface="Avenir Next Regular"/>
                <a:cs typeface="Avenir Next Regular"/>
              </a:rPr>
              <a:t>…and perfectly </a:t>
            </a:r>
            <a:r>
              <a:rPr lang="en-US" sz="5100" dirty="0" smtClean="0">
                <a:solidFill>
                  <a:srgbClr val="0000FF"/>
                </a:solidFill>
                <a:latin typeface="Avenir Next Medium"/>
                <a:cs typeface="Avenir Next Medium"/>
              </a:rPr>
              <a:t>nuanced </a:t>
            </a:r>
            <a:r>
              <a:rPr lang="en-US" sz="5100" dirty="0" smtClean="0">
                <a:latin typeface="Avenir Next Regular"/>
                <a:cs typeface="Avenir Next Regular"/>
              </a:rPr>
              <a:t>in what it </a:t>
            </a:r>
            <a:r>
              <a:rPr lang="en-US" sz="5100" i="1" dirty="0" smtClean="0">
                <a:latin typeface="Avenir Next Regular"/>
                <a:cs typeface="Avenir Next Regular"/>
              </a:rPr>
              <a:t>doesn’t </a:t>
            </a:r>
            <a:r>
              <a:rPr lang="en-US" sz="5100" dirty="0" smtClean="0">
                <a:latin typeface="Avenir Next Regular"/>
                <a:cs typeface="Avenir Next Regular"/>
              </a:rPr>
              <a:t>say.</a:t>
            </a:r>
          </a:p>
        </p:txBody>
      </p:sp>
      <p:sp>
        <p:nvSpPr>
          <p:cNvPr id="2" name="Title 1"/>
          <p:cNvSpPr>
            <a:spLocks noGrp="1"/>
          </p:cNvSpPr>
          <p:nvPr>
            <p:ph type="title"/>
          </p:nvPr>
        </p:nvSpPr>
        <p:spPr/>
        <p:txBody>
          <a:bodyPr>
            <a:normAutofit/>
          </a:bodyPr>
          <a:lstStyle/>
          <a:p>
            <a:pPr algn="l"/>
            <a:r>
              <a:rPr lang="en-US" sz="6800" dirty="0" smtClean="0">
                <a:latin typeface="Avenir Next Regular"/>
                <a:cs typeface="Avenir Next Regular"/>
              </a:rPr>
              <a:t>The Fall and homosexuality</a:t>
            </a:r>
            <a:endParaRPr lang="en-US" sz="6800"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92302" y="2857810"/>
            <a:ext cx="10659998" cy="916146"/>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It doesn’t say…</a:t>
            </a:r>
          </a:p>
        </p:txBody>
      </p:sp>
      <p:sp>
        <p:nvSpPr>
          <p:cNvPr id="2" name="Title 1"/>
          <p:cNvSpPr>
            <a:spLocks noGrp="1"/>
          </p:cNvSpPr>
          <p:nvPr>
            <p:ph type="title"/>
          </p:nvPr>
        </p:nvSpPr>
        <p:spPr/>
        <p:txBody>
          <a:bodyPr>
            <a:normAutofit/>
          </a:bodyPr>
          <a:lstStyle/>
          <a:p>
            <a:pPr algn="l"/>
            <a:r>
              <a:rPr lang="en-US" sz="6800" dirty="0" smtClean="0">
                <a:latin typeface="Avenir Next Regular"/>
                <a:cs typeface="Avenir Next Regular"/>
              </a:rPr>
              <a:t>The Fall and homosexuality</a:t>
            </a:r>
            <a:endParaRPr lang="en-US" sz="6800"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TextBox 4"/>
          <p:cNvSpPr txBox="1"/>
          <p:nvPr/>
        </p:nvSpPr>
        <p:spPr>
          <a:xfrm>
            <a:off x="931332" y="4133829"/>
            <a:ext cx="11472839" cy="4747965"/>
          </a:xfrm>
          <a:prstGeom prst="rect">
            <a:avLst/>
          </a:prstGeom>
          <a:noFill/>
          <a:ln>
            <a:noFill/>
          </a:ln>
        </p:spPr>
        <p:txBody>
          <a:bodyPr wrap="square" lIns="130046" tIns="65023" rIns="130046" bIns="65023" rtlCol="0">
            <a:spAutoFit/>
          </a:bodyPr>
          <a:lstStyle/>
          <a:p>
            <a:pPr marL="2290763" lvl="5" indent="-914400" algn="l">
              <a:buClr>
                <a:schemeClr val="tx1"/>
              </a:buClr>
              <a:buFont typeface="+mj-lt"/>
              <a:buAutoNum type="alphaLcPeriod"/>
            </a:pPr>
            <a:r>
              <a:rPr lang="en-US" dirty="0" smtClean="0">
                <a:solidFill>
                  <a:schemeClr val="tx1"/>
                </a:solidFill>
                <a:latin typeface="Avenir Next Regular"/>
                <a:cs typeface="Avenir Next Regular"/>
              </a:rPr>
              <a:t>…that we can pick our struggles.</a:t>
            </a:r>
          </a:p>
          <a:p>
            <a:pPr marL="2290763" lvl="5" indent="-914400" algn="l">
              <a:buClr>
                <a:schemeClr val="tx1"/>
              </a:buClr>
              <a:buFont typeface="+mj-lt"/>
              <a:buAutoNum type="alphaLcPeriod"/>
            </a:pPr>
            <a:endParaRPr lang="en-US" sz="1600" dirty="0" smtClean="0">
              <a:solidFill>
                <a:schemeClr val="tx1"/>
              </a:solidFill>
              <a:latin typeface="Avenir Next Regular"/>
              <a:cs typeface="Avenir Next Regular"/>
            </a:endParaRPr>
          </a:p>
          <a:p>
            <a:pPr marL="2290763" lvl="5" indent="-914400" algn="l">
              <a:buClr>
                <a:schemeClr val="tx1"/>
              </a:buClr>
              <a:buFont typeface="+mj-lt"/>
              <a:buAutoNum type="alphaLcPeriod"/>
            </a:pPr>
            <a:r>
              <a:rPr lang="en-US" dirty="0" smtClean="0">
                <a:solidFill>
                  <a:schemeClr val="tx1"/>
                </a:solidFill>
                <a:latin typeface="Avenir Next Regular"/>
                <a:cs typeface="Avenir Next Regular"/>
              </a:rPr>
              <a:t>…that same-sex attraction is caused by specific personal sin.</a:t>
            </a:r>
          </a:p>
          <a:p>
            <a:pPr marL="2290763" lvl="5" indent="-914400" algn="l">
              <a:buClr>
                <a:schemeClr val="tx1"/>
              </a:buClr>
              <a:buFont typeface="+mj-lt"/>
              <a:buAutoNum type="alphaLcPeriod"/>
            </a:pPr>
            <a:endParaRPr lang="en-US" sz="1600" dirty="0" smtClean="0">
              <a:solidFill>
                <a:schemeClr val="tx1"/>
              </a:solidFill>
              <a:latin typeface="Avenir Next Regular"/>
              <a:cs typeface="Avenir Next Regular"/>
            </a:endParaRPr>
          </a:p>
          <a:p>
            <a:pPr marL="2290763" lvl="5" indent="-914400" algn="l">
              <a:buClr>
                <a:schemeClr val="tx1"/>
              </a:buClr>
              <a:buFont typeface="+mj-lt"/>
              <a:buAutoNum type="alphaLcPeriod"/>
            </a:pPr>
            <a:r>
              <a:rPr lang="en-US" dirty="0" smtClean="0">
                <a:solidFill>
                  <a:schemeClr val="tx1"/>
                </a:solidFill>
                <a:latin typeface="Avenir Next Regular"/>
                <a:cs typeface="Avenir Next Regular"/>
              </a:rPr>
              <a:t>…that homosexuality is worse than other sins.</a:t>
            </a:r>
          </a:p>
          <a:p>
            <a:pPr marL="2290763" lvl="5" indent="-914400" algn="l">
              <a:buClr>
                <a:schemeClr val="tx1"/>
              </a:buClr>
              <a:buFont typeface="+mj-lt"/>
              <a:buAutoNum type="alphaLcPeriod"/>
            </a:pPr>
            <a:endParaRPr lang="en-US" sz="1600" dirty="0" smtClean="0">
              <a:solidFill>
                <a:schemeClr val="tx1"/>
              </a:solidFill>
              <a:latin typeface="Avenir Next Regular"/>
              <a:cs typeface="Avenir Next Regular"/>
            </a:endParaRPr>
          </a:p>
          <a:p>
            <a:pPr marL="2290763" lvl="5" indent="-914400" algn="l">
              <a:buClr>
                <a:schemeClr val="tx1"/>
              </a:buClr>
              <a:buFont typeface="+mj-lt"/>
              <a:buAutoNum type="alphaLcPeriod"/>
            </a:pPr>
            <a:r>
              <a:rPr lang="en-US" dirty="0" smtClean="0">
                <a:solidFill>
                  <a:schemeClr val="tx1"/>
                </a:solidFill>
                <a:latin typeface="Avenir Next Regular"/>
                <a:cs typeface="Avenir Next Regular"/>
              </a:rPr>
              <a:t>…that God promises to change a person’s sexual orientation.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build="p" bldLvl="2"/>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Salvation</a:t>
            </a:r>
            <a:endParaRPr lang="en-US" sz="7200"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92302" y="2709627"/>
            <a:ext cx="10659998" cy="4886464"/>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The gospel: Wonderful news… for everyone</a:t>
            </a:r>
          </a:p>
          <a:p>
            <a:pPr marL="914400" indent="-914400" algn="l">
              <a:buFont typeface="Arial"/>
              <a:buChar char="•"/>
            </a:pPr>
            <a:endParaRPr lang="en-US" sz="1800" dirty="0" smtClean="0">
              <a:latin typeface="Avenir Next Regular"/>
              <a:cs typeface="Avenir Next Regular"/>
            </a:endParaRPr>
          </a:p>
          <a:p>
            <a:pPr marL="914400" indent="-914400" algn="l">
              <a:buFont typeface="Arial"/>
              <a:buChar char="•"/>
            </a:pPr>
            <a:r>
              <a:rPr lang="en-US" sz="5100" dirty="0" smtClean="0">
                <a:latin typeface="Avenir Next Regular"/>
                <a:cs typeface="Avenir Next Regular"/>
              </a:rPr>
              <a:t>How we come: In total </a:t>
            </a:r>
            <a:r>
              <a:rPr lang="en-US" sz="5100" dirty="0" smtClean="0">
                <a:solidFill>
                  <a:srgbClr val="0000FF"/>
                </a:solidFill>
                <a:latin typeface="Avenir Next Medium"/>
                <a:cs typeface="Avenir Next Medium"/>
              </a:rPr>
              <a:t>surrender</a:t>
            </a:r>
          </a:p>
          <a:p>
            <a:pPr marL="914400" indent="-914400" algn="l">
              <a:buFont typeface="Arial"/>
              <a:buChar char="•"/>
            </a:pPr>
            <a:endParaRPr lang="en-US" sz="1800" dirty="0" smtClean="0">
              <a:solidFill>
                <a:srgbClr val="0000FF"/>
              </a:solidFill>
              <a:latin typeface="Avenir Next Medium"/>
              <a:cs typeface="Avenir Next Medium"/>
            </a:endParaRPr>
          </a:p>
          <a:p>
            <a:pPr marL="914400" indent="-914400" algn="l">
              <a:buFont typeface="Arial"/>
              <a:buChar char="•"/>
            </a:pPr>
            <a:r>
              <a:rPr lang="en-US" sz="5100" dirty="0" smtClean="0">
                <a:latin typeface="Avenir Next Regular"/>
                <a:cs typeface="Avenir Next Regular"/>
              </a:rPr>
              <a:t>While we wait</a:t>
            </a:r>
          </a:p>
          <a:p>
            <a:pPr marL="914400" indent="-914400" algn="l"/>
            <a:endParaRPr lang="en-US" sz="1800" dirty="0" smtClean="0">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Salvation</a:t>
            </a:r>
            <a:endParaRPr lang="en-US"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AutoNum type="alphaUcPeriod"/>
            </a:pPr>
            <a:r>
              <a:rPr lang="en-US" sz="5100" i="1" dirty="0" smtClean="0">
                <a:solidFill>
                  <a:srgbClr val="FF0000"/>
                </a:solidFill>
                <a:latin typeface="Avenir Next Regular"/>
                <a:cs typeface="Avenir Next Regular"/>
              </a:rPr>
              <a:t>Culture’s narrative</a:t>
            </a:r>
          </a:p>
          <a:p>
            <a:pPr marL="914400" indent="-914400" algn="l">
              <a:buAutoNum type="alphaUcPeriod"/>
            </a:pPr>
            <a:r>
              <a:rPr lang="en-US" sz="5100" i="1" dirty="0" smtClean="0">
                <a:solidFill>
                  <a:schemeClr val="tx1"/>
                </a:solidFill>
                <a:latin typeface="Avenir Next Regular"/>
                <a:cs typeface="Avenir Next Regular"/>
              </a:rPr>
              <a:t>Christianity’s narrative</a:t>
            </a:r>
          </a:p>
          <a:p>
            <a:pPr marL="914400" indent="-914400" algn="l">
              <a:buAutoNum type="alphaUcPeriod"/>
            </a:pPr>
            <a:r>
              <a:rPr lang="en-US" sz="5100" i="1" dirty="0" smtClean="0">
                <a:solidFill>
                  <a:schemeClr val="tx1"/>
                </a:solidFill>
                <a:latin typeface="Avenir Next Regular"/>
                <a:cs typeface="Avenir Next Regular"/>
              </a:rPr>
              <a:t>Nitty-gritty</a:t>
            </a:r>
          </a:p>
          <a:p>
            <a:pPr algn="l"/>
            <a:endParaRPr lang="en-US" sz="5100" i="1" dirty="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Roadmap</a:t>
            </a:r>
            <a:endParaRPr lang="en-US" b="1"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0856" y="889097"/>
            <a:ext cx="11451640" cy="8379728"/>
          </a:xfrm>
          <a:prstGeom prst="rect">
            <a:avLst/>
          </a:prstGeom>
          <a:noFill/>
          <a:ln>
            <a:noFill/>
          </a:ln>
        </p:spPr>
        <p:txBody>
          <a:bodyPr wrap="square" lIns="130046" tIns="65023" rIns="130046" bIns="65023" rtlCol="0">
            <a:spAutoFit/>
          </a:bodyPr>
          <a:lstStyle/>
          <a:p>
            <a:r>
              <a:rPr lang="en-US" sz="3000" dirty="0" smtClean="0">
                <a:latin typeface="Avenir Next Regular"/>
                <a:ea typeface="Avenir Next"/>
                <a:cs typeface="Avenir Next Regular"/>
              </a:rPr>
              <a:t>“God has the power to change [one’s] orientation, but he hasn’t promised to and that has not been my experience. Research suggests that complete change from exclusively homosexual desires to exclusively heterosexual ones is very rare. While supporting the right of anyone to seek help to change if they wish, our emphasis needs to be on encouragement to be godly and content in current circumstances. […] It’s important to </a:t>
            </a:r>
            <a:r>
              <a:rPr lang="en-US" sz="3000" dirty="0" err="1" smtClean="0">
                <a:latin typeface="Avenir Next Regular"/>
                <a:ea typeface="Avenir Next"/>
                <a:cs typeface="Avenir Next Regular"/>
              </a:rPr>
              <a:t>recognise</a:t>
            </a:r>
            <a:r>
              <a:rPr lang="en-US" sz="3000" dirty="0" smtClean="0">
                <a:latin typeface="Avenir Next Regular"/>
                <a:ea typeface="Avenir Next"/>
                <a:cs typeface="Avenir Next Regular"/>
              </a:rPr>
              <a:t> that very often God’s power is seen, </a:t>
            </a:r>
            <a:r>
              <a:rPr lang="en-US" sz="3000" i="1" dirty="0" smtClean="0">
                <a:latin typeface="Avenir Next Medium"/>
                <a:ea typeface="Avenir Next"/>
                <a:cs typeface="Avenir Next Medium"/>
              </a:rPr>
              <a:t>not by him removing our temptations and difficult circumstances, but by giving us the strength to persevere and live for him in the midst of them</a:t>
            </a:r>
            <a:r>
              <a:rPr lang="en-US" sz="3000" dirty="0" smtClean="0">
                <a:latin typeface="Avenir Next Regular"/>
                <a:ea typeface="Avenir Next"/>
                <a:cs typeface="Avenir Next Regular"/>
              </a:rPr>
              <a:t>. Understanding this profound principle of God’s power being seen in weakness will transform our attitude towards all our battles as believers. We will then be able to see our struggles, including the experience of living with same-sex attraction, not just negatively, but also positively.”</a:t>
            </a:r>
          </a:p>
          <a:p>
            <a:endParaRPr lang="en-US" sz="3000" dirty="0" smtClean="0">
              <a:latin typeface="Avenir Next"/>
              <a:ea typeface="Avenir Next"/>
              <a:cs typeface="Avenir Next"/>
            </a:endParaRPr>
          </a:p>
          <a:p>
            <a:r>
              <a:rPr lang="en-US" sz="3000" dirty="0" smtClean="0">
                <a:latin typeface="Avenir Heavy"/>
                <a:ea typeface="Avenir Next"/>
                <a:cs typeface="Avenir Heavy"/>
              </a:rPr>
              <a:t>—Vaughan Roberts</a:t>
            </a:r>
          </a:p>
          <a:p>
            <a:endParaRPr lang="en-US" sz="600" dirty="0" smtClean="0">
              <a:latin typeface="Avenir Heavy"/>
              <a:ea typeface="Avenir Next"/>
              <a:cs typeface="Avenir Heavy"/>
            </a:endParaRPr>
          </a:p>
          <a:p>
            <a:r>
              <a:rPr lang="en-US" sz="2000" dirty="0" smtClean="0">
                <a:latin typeface="Avenir Next Regular"/>
                <a:ea typeface="Avenir Next"/>
                <a:cs typeface="Avenir Next Regular"/>
              </a:rPr>
              <a:t>(Emphasis added)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92302" y="2709627"/>
            <a:ext cx="10659998" cy="6456125"/>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The gospel: Wonderful news… for everyone</a:t>
            </a:r>
          </a:p>
          <a:p>
            <a:pPr marL="914400" indent="-914400" algn="l">
              <a:buFont typeface="Arial"/>
              <a:buChar char="•"/>
            </a:pPr>
            <a:endParaRPr lang="en-US" sz="1800" dirty="0" smtClean="0">
              <a:latin typeface="Avenir Next Regular"/>
              <a:cs typeface="Avenir Next Regular"/>
            </a:endParaRPr>
          </a:p>
          <a:p>
            <a:pPr marL="914400" indent="-914400" algn="l">
              <a:buFont typeface="Arial"/>
              <a:buChar char="•"/>
            </a:pPr>
            <a:r>
              <a:rPr lang="en-US" sz="5100" dirty="0" smtClean="0">
                <a:latin typeface="Avenir Next Regular"/>
                <a:cs typeface="Avenir Next Regular"/>
              </a:rPr>
              <a:t>How we come: In total </a:t>
            </a:r>
            <a:r>
              <a:rPr lang="en-US" sz="5100" dirty="0" smtClean="0">
                <a:solidFill>
                  <a:srgbClr val="0000FF"/>
                </a:solidFill>
                <a:latin typeface="Avenir Next Medium"/>
                <a:cs typeface="Avenir Next Medium"/>
              </a:rPr>
              <a:t>surrender</a:t>
            </a:r>
          </a:p>
          <a:p>
            <a:pPr marL="914400" indent="-914400" algn="l">
              <a:buFont typeface="Arial"/>
              <a:buChar char="•"/>
            </a:pPr>
            <a:endParaRPr lang="en-US" sz="1800" dirty="0" smtClean="0">
              <a:solidFill>
                <a:srgbClr val="0000FF"/>
              </a:solidFill>
              <a:latin typeface="Avenir Next Medium"/>
              <a:cs typeface="Avenir Next Medium"/>
            </a:endParaRPr>
          </a:p>
          <a:p>
            <a:pPr marL="914400" indent="-914400" algn="l">
              <a:buFont typeface="Arial"/>
              <a:buChar char="•"/>
            </a:pPr>
            <a:r>
              <a:rPr lang="en-US" sz="5100" dirty="0" smtClean="0">
                <a:latin typeface="Avenir Next Regular"/>
                <a:cs typeface="Avenir Next Regular"/>
              </a:rPr>
              <a:t>While we wait</a:t>
            </a:r>
          </a:p>
          <a:p>
            <a:pPr marL="914400" indent="-914400" algn="l">
              <a:buFont typeface="Arial"/>
              <a:buChar char="•"/>
            </a:pPr>
            <a:endParaRPr lang="en-US" sz="1800" dirty="0" smtClean="0">
              <a:latin typeface="Avenir Next Regular"/>
              <a:cs typeface="Avenir Next Regular"/>
            </a:endParaRPr>
          </a:p>
          <a:p>
            <a:pPr marL="914400" indent="-914400" algn="l">
              <a:buFont typeface="Arial"/>
              <a:buChar char="•"/>
            </a:pPr>
            <a:r>
              <a:rPr lang="en-US" sz="5100" dirty="0" smtClean="0">
                <a:latin typeface="Avenir Next Regular"/>
                <a:cs typeface="Avenir Next Regular"/>
              </a:rPr>
              <a:t>What we’ll be</a:t>
            </a:r>
          </a:p>
          <a:p>
            <a:pPr marL="914400" indent="-914400" algn="l"/>
            <a:endParaRPr lang="en-US" sz="5100" dirty="0" smtClean="0">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Salvation</a:t>
            </a:r>
            <a:endParaRPr lang="en-US"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AutoNum type="alphaUcPeriod"/>
            </a:pPr>
            <a:r>
              <a:rPr lang="en-US" sz="5100" i="1" dirty="0" smtClean="0">
                <a:solidFill>
                  <a:schemeClr val="tx1"/>
                </a:solidFill>
                <a:latin typeface="Avenir Next Regular"/>
                <a:cs typeface="Avenir Next Regular"/>
              </a:rPr>
              <a:t>Culture’s narrative</a:t>
            </a:r>
          </a:p>
          <a:p>
            <a:pPr marL="914400" indent="-914400" algn="l">
              <a:buAutoNum type="alphaUcPeriod"/>
            </a:pPr>
            <a:r>
              <a:rPr lang="en-US" sz="5100" i="1" dirty="0" smtClean="0">
                <a:latin typeface="Avenir Next Regular"/>
                <a:cs typeface="Avenir Next Regular"/>
              </a:rPr>
              <a:t>Christianity’s narrative</a:t>
            </a:r>
          </a:p>
          <a:p>
            <a:pPr marL="914400" indent="-914400" algn="l">
              <a:buAutoNum type="alphaUcPeriod"/>
            </a:pPr>
            <a:r>
              <a:rPr lang="en-US" sz="5100" i="1" dirty="0" smtClean="0">
                <a:solidFill>
                  <a:srgbClr val="FF0000"/>
                </a:solidFill>
                <a:latin typeface="Avenir Next Regular"/>
                <a:cs typeface="Avenir Next Regular"/>
              </a:rPr>
              <a:t>Nitty-gritty</a:t>
            </a:r>
          </a:p>
          <a:p>
            <a:pPr algn="l"/>
            <a:endParaRPr lang="en-US" sz="5100" i="1" dirty="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Roadmap</a:t>
            </a:r>
            <a:endParaRPr lang="en-US" b="1"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389657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Avenir Next Regular"/>
                <a:cs typeface="Avenir Next Regular"/>
              </a:rPr>
              <a:t>Where are we?</a:t>
            </a:r>
            <a:endParaRPr lang="en-US" b="1" dirty="0">
              <a:latin typeface="Avenir Next Regular"/>
              <a:cs typeface="Avenir Next Regular"/>
            </a:endParaRPr>
          </a:p>
        </p:txBody>
      </p:sp>
      <p:pic>
        <p:nvPicPr>
          <p:cNvPr id="4" name="Picture 3" descr="Screen Shot 2017-07-28 at 15.50.41.png"/>
          <p:cNvPicPr>
            <a:picLocks noChangeAspect="1"/>
          </p:cNvPicPr>
          <p:nvPr/>
        </p:nvPicPr>
        <p:blipFill>
          <a:blip r:embed="rId3"/>
          <a:srcRect r="781"/>
          <a:stretch>
            <a:fillRect/>
          </a:stretch>
        </p:blipFill>
        <p:spPr>
          <a:xfrm>
            <a:off x="0" y="3764031"/>
            <a:ext cx="13004800" cy="3676800"/>
          </a:xfrm>
          <a:prstGeom prst="rect">
            <a:avLst/>
          </a:prstGeom>
        </p:spPr>
      </p:pic>
      <p:sp>
        <p:nvSpPr>
          <p:cNvPr id="5" name="TextBox 4"/>
          <p:cNvSpPr txBox="1"/>
          <p:nvPr/>
        </p:nvSpPr>
        <p:spPr>
          <a:xfrm>
            <a:off x="952500" y="2824073"/>
            <a:ext cx="7916656"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2200" b="1" dirty="0" smtClean="0">
                <a:latin typeface="Avenir Next Regular"/>
                <a:cs typeface="Avenir Next Regular"/>
              </a:rPr>
              <a:t>Timeline</a:t>
            </a:r>
            <a:r>
              <a:rPr lang="en-US" sz="2200" dirty="0" smtClean="0">
                <a:latin typeface="Avenir Next Regular"/>
                <a:cs typeface="Avenir Next Regular"/>
              </a:rPr>
              <a:t>: Key events in the American gay rights movement</a:t>
            </a:r>
            <a:endParaRPr kumimoji="0" lang="en-US" sz="2200" b="0" i="0" u="none" strike="noStrike" cap="none" spc="0" normalizeH="0" baseline="0" dirty="0">
              <a:ln>
                <a:noFill/>
              </a:ln>
              <a:solidFill>
                <a:srgbClr val="000000"/>
              </a:solidFill>
              <a:effectLst/>
              <a:uFillTx/>
              <a:latin typeface="Avenir Next Regular"/>
              <a:ea typeface="+mn-ea"/>
              <a:cs typeface="Avenir Next Regular"/>
              <a:sym typeface="Helvetica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7-07-28 at 15.51.08.png"/>
          <p:cNvPicPr>
            <a:picLocks noChangeAspect="1"/>
          </p:cNvPicPr>
          <p:nvPr/>
        </p:nvPicPr>
        <p:blipFill>
          <a:blip r:embed="rId3"/>
          <a:stretch>
            <a:fillRect/>
          </a:stretch>
        </p:blipFill>
        <p:spPr>
          <a:xfrm>
            <a:off x="4458574" y="0"/>
            <a:ext cx="4016375" cy="9753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7-07-28 at 15.50.56.png"/>
          <p:cNvPicPr>
            <a:picLocks noChangeAspect="1"/>
          </p:cNvPicPr>
          <p:nvPr/>
        </p:nvPicPr>
        <p:blipFill>
          <a:blip r:embed="rId3"/>
          <a:stretch>
            <a:fillRect/>
          </a:stretch>
        </p:blipFill>
        <p:spPr>
          <a:xfrm>
            <a:off x="2999331" y="2245850"/>
            <a:ext cx="6994696" cy="52691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2485807"/>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Modern views on sexuality are a bit like </a:t>
            </a:r>
            <a:r>
              <a:rPr lang="en-US" sz="5100" dirty="0" err="1" smtClean="0">
                <a:latin typeface="Avenir Next Regular"/>
                <a:cs typeface="Avenir Next Regular"/>
              </a:rPr>
              <a:t>a(n</a:t>
            </a:r>
            <a:r>
              <a:rPr lang="en-US" sz="5100" dirty="0" smtClean="0">
                <a:latin typeface="Avenir Next Regular"/>
                <a:cs typeface="Avenir Next Regular"/>
              </a:rPr>
              <a:t>) </a:t>
            </a:r>
            <a:r>
              <a:rPr lang="en-US" sz="5100" dirty="0" smtClean="0">
                <a:solidFill>
                  <a:srgbClr val="0000FF"/>
                </a:solidFill>
                <a:latin typeface="Avenir Next Medium"/>
                <a:cs typeface="Avenir Next Medium"/>
              </a:rPr>
              <a:t>island</a:t>
            </a:r>
            <a:r>
              <a:rPr lang="en-US" sz="5100" dirty="0" smtClean="0">
                <a:latin typeface="Avenir Next Regular"/>
                <a:cs typeface="Avenir Next Regular"/>
              </a:rPr>
              <a:t>.</a:t>
            </a:r>
          </a:p>
          <a:p>
            <a:pPr marL="914400" lvl="2" indent="-914400" algn="l">
              <a:buFont typeface="Arial"/>
              <a:buChar char="•"/>
            </a:pPr>
            <a:endParaRPr lang="en-US" sz="5100" dirty="0" smtClean="0">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we got here</a:t>
            </a:r>
            <a:endParaRPr lang="en-US" b="1" dirty="0">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800px-Submarine_Eruption-blank.svg.png"/>
          <p:cNvPicPr>
            <a:picLocks noChangeAspect="1"/>
          </p:cNvPicPr>
          <p:nvPr/>
        </p:nvPicPr>
        <p:blipFill>
          <a:blip r:embed="rId3"/>
          <a:stretch>
            <a:fillRect/>
          </a:stretch>
        </p:blipFill>
        <p:spPr>
          <a:xfrm>
            <a:off x="2679239" y="2140696"/>
            <a:ext cx="7591734" cy="7591735"/>
          </a:xfrm>
          <a:prstGeom prst="rect">
            <a:avLst/>
          </a:prstGeom>
        </p:spPr>
      </p:pic>
      <p:sp>
        <p:nvSpPr>
          <p:cNvPr id="5" name="TextBox 4"/>
          <p:cNvSpPr txBox="1"/>
          <p:nvPr/>
        </p:nvSpPr>
        <p:spPr>
          <a:xfrm>
            <a:off x="689483" y="511859"/>
            <a:ext cx="11566516" cy="1362422"/>
          </a:xfrm>
          <a:prstGeom prst="rect">
            <a:avLst/>
          </a:prstGeom>
          <a:noFill/>
          <a:ln>
            <a:noFill/>
          </a:ln>
        </p:spPr>
        <p:txBody>
          <a:bodyPr wrap="square" lIns="130046" tIns="65023" rIns="130046" bIns="65023" rtlCol="0">
            <a:spAutoFit/>
          </a:bodyPr>
          <a:lstStyle/>
          <a:p>
            <a:pPr marL="4763" lvl="5" indent="-4763" algn="l">
              <a:buClr>
                <a:schemeClr val="tx1"/>
              </a:buClr>
            </a:pPr>
            <a:r>
              <a:rPr lang="en-US" sz="4000" i="1" dirty="0" smtClean="0">
                <a:solidFill>
                  <a:schemeClr val="tx1"/>
                </a:solidFill>
                <a:latin typeface="Avenir Next Regular"/>
                <a:cs typeface="Avenir Next Regular"/>
              </a:rPr>
              <a:t>Beneath the surface</a:t>
            </a:r>
            <a:r>
              <a:rPr lang="en-US" sz="4000" dirty="0" smtClean="0">
                <a:solidFill>
                  <a:schemeClr val="tx1"/>
                </a:solidFill>
                <a:latin typeface="Avenir Next Regular"/>
                <a:cs typeface="Avenir Next Regular"/>
              </a:rPr>
              <a:t>: </a:t>
            </a:r>
          </a:p>
          <a:p>
            <a:pPr marL="4763" lvl="5" indent="-4763" algn="l">
              <a:buClr>
                <a:schemeClr val="tx1"/>
              </a:buClr>
            </a:pPr>
            <a:r>
              <a:rPr lang="en-US" sz="4000" dirty="0" smtClean="0">
                <a:solidFill>
                  <a:schemeClr val="tx1"/>
                </a:solidFill>
                <a:latin typeface="Avenir Next Regular"/>
                <a:cs typeface="Avenir Next Regular"/>
              </a:rPr>
              <a:t>	      </a:t>
            </a:r>
            <a:r>
              <a:rPr lang="en-US" sz="4000" dirty="0" smtClean="0">
                <a:solidFill>
                  <a:srgbClr val="0000FF"/>
                </a:solidFill>
                <a:latin typeface="Avenir Next Medium"/>
                <a:cs typeface="Avenir Next Medium"/>
              </a:rPr>
              <a:t>Centuries </a:t>
            </a:r>
            <a:r>
              <a:rPr lang="en-US" sz="4000" dirty="0" smtClean="0">
                <a:solidFill>
                  <a:schemeClr val="tx1"/>
                </a:solidFill>
                <a:latin typeface="Avenir Next Regular"/>
                <a:cs typeface="Avenir Next Regular"/>
              </a:rPr>
              <a:t>of societal and ideological change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303000" cy="2485807"/>
          </a:xfrm>
          <a:prstGeom prst="rect">
            <a:avLst/>
          </a:prstGeom>
          <a:noFill/>
          <a:ln>
            <a:noFill/>
          </a:ln>
        </p:spPr>
        <p:txBody>
          <a:bodyPr wrap="square" lIns="130046" tIns="65023" rIns="130046" bIns="65023" rtlCol="0">
            <a:spAutoFit/>
          </a:bodyPr>
          <a:lstStyle/>
          <a:p>
            <a:pPr marL="914400" indent="-914400" algn="l">
              <a:buFont typeface="Arial"/>
              <a:buChar char="•"/>
            </a:pPr>
            <a:r>
              <a:rPr lang="en-US" sz="5100" dirty="0" smtClean="0">
                <a:latin typeface="Avenir Next Regular"/>
                <a:cs typeface="Avenir Next Regular"/>
              </a:rPr>
              <a:t>A historical snapshot: The Enlightenment</a:t>
            </a:r>
          </a:p>
          <a:p>
            <a:pPr marL="914400" lvl="2" indent="-914400" algn="l">
              <a:buFont typeface="Arial"/>
              <a:buChar char="•"/>
            </a:pPr>
            <a:endParaRPr lang="en-US" sz="5100" dirty="0" smtClean="0">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we got here</a:t>
            </a:r>
            <a:endParaRPr lang="en-US" b="1" dirty="0">
              <a:latin typeface="Avenir Next Regular"/>
              <a:cs typeface="Avenir Next Regular"/>
            </a:endParaRPr>
          </a:p>
        </p:txBody>
      </p:sp>
      <p:sp>
        <p:nvSpPr>
          <p:cNvPr id="5" name="TextBox 4"/>
          <p:cNvSpPr txBox="1"/>
          <p:nvPr/>
        </p:nvSpPr>
        <p:spPr>
          <a:xfrm>
            <a:off x="338628" y="4895827"/>
            <a:ext cx="11739542" cy="3486081"/>
          </a:xfrm>
          <a:prstGeom prst="rect">
            <a:avLst/>
          </a:prstGeom>
          <a:noFill/>
          <a:ln>
            <a:noFill/>
          </a:ln>
        </p:spPr>
        <p:txBody>
          <a:bodyPr wrap="square" lIns="130046" tIns="65023" rIns="130046" bIns="65023" rtlCol="0">
            <a:spAutoFit/>
          </a:bodyPr>
          <a:lstStyle/>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i="1" dirty="0" smtClean="0">
                <a:solidFill>
                  <a:schemeClr val="tx1"/>
                </a:solidFill>
                <a:latin typeface="Avenir Next Regular"/>
                <a:cs typeface="Avenir Next Regular"/>
              </a:rPr>
              <a:t>Pre-Enlightenment</a:t>
            </a:r>
            <a:r>
              <a:rPr lang="en-US" sz="3200" dirty="0" smtClean="0">
                <a:solidFill>
                  <a:schemeClr val="tx1"/>
                </a:solidFill>
                <a:latin typeface="Avenir Next Regular"/>
                <a:cs typeface="Avenir Next Regular"/>
              </a:rPr>
              <a:t>: We know objective truth by </a:t>
            </a:r>
            <a:r>
              <a:rPr lang="en-US" sz="3200" dirty="0" smtClean="0">
                <a:solidFill>
                  <a:srgbClr val="0000FF"/>
                </a:solidFill>
                <a:latin typeface="Avenir Next Medium"/>
                <a:cs typeface="Avenir Next Medium"/>
              </a:rPr>
              <a:t>divine revelation</a:t>
            </a:r>
            <a:r>
              <a:rPr lang="en-US" sz="3200" dirty="0" smtClean="0">
                <a:solidFill>
                  <a:schemeClr val="tx1"/>
                </a:solidFill>
                <a:latin typeface="Avenir Next Regular"/>
                <a:cs typeface="Avenir Next Regular"/>
              </a:rPr>
              <a:t>. </a:t>
            </a:r>
          </a:p>
          <a:p>
            <a:pPr marL="2290763" lvl="5" indent="-914400" algn="l">
              <a:buClr>
                <a:schemeClr val="tx1"/>
              </a:buClr>
              <a:buFont typeface="Arial"/>
              <a:buChar char="•"/>
            </a:pPr>
            <a:endParaRPr lang="en-US" sz="18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i="1" dirty="0" smtClean="0">
                <a:solidFill>
                  <a:schemeClr val="tx1"/>
                </a:solidFill>
                <a:latin typeface="Avenir Next Regular"/>
                <a:cs typeface="Avenir Next Regular"/>
              </a:rPr>
              <a:t>Enlightenment</a:t>
            </a:r>
            <a:r>
              <a:rPr lang="en-US" sz="3200" dirty="0" smtClean="0">
                <a:solidFill>
                  <a:schemeClr val="tx1"/>
                </a:solidFill>
                <a:latin typeface="Avenir Next Regular"/>
                <a:cs typeface="Avenir Next Regular"/>
              </a:rPr>
              <a:t>: We know objective truth by </a:t>
            </a:r>
            <a:r>
              <a:rPr lang="en-US" sz="3200" dirty="0" smtClean="0">
                <a:solidFill>
                  <a:srgbClr val="0000FF"/>
                </a:solidFill>
                <a:latin typeface="Avenir Next Medium"/>
                <a:cs typeface="Avenir Next Medium"/>
              </a:rPr>
              <a:t>human reason</a:t>
            </a:r>
            <a:r>
              <a:rPr lang="en-US" sz="3200" dirty="0" smtClean="0">
                <a:solidFill>
                  <a:schemeClr val="tx1"/>
                </a:solidFill>
                <a:latin typeface="Avenir Next Regular"/>
                <a:cs typeface="Avenir Next Regular"/>
              </a:rPr>
              <a:t>.</a:t>
            </a:r>
          </a:p>
          <a:p>
            <a:pPr marL="2290763" lvl="5" indent="-914400" algn="l">
              <a:buClr>
                <a:schemeClr val="tx1"/>
              </a:buClr>
              <a:buFont typeface="Arial"/>
              <a:buChar char="•"/>
            </a:pPr>
            <a:endParaRPr lang="en-US" sz="18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i="1" dirty="0" smtClean="0">
                <a:solidFill>
                  <a:schemeClr val="tx1"/>
                </a:solidFill>
                <a:latin typeface="Avenir Next Regular"/>
                <a:cs typeface="Avenir Next Regular"/>
              </a:rPr>
              <a:t>Post-Enlightenment</a:t>
            </a:r>
            <a:r>
              <a:rPr lang="en-US" sz="3200" dirty="0" smtClean="0">
                <a:solidFill>
                  <a:schemeClr val="tx1"/>
                </a:solidFill>
                <a:latin typeface="Avenir Next Regular"/>
                <a:cs typeface="Avenir Next Regular"/>
              </a:rPr>
              <a:t>: </a:t>
            </a:r>
            <a:r>
              <a:rPr lang="en-US" sz="3200" dirty="0" smtClean="0">
                <a:solidFill>
                  <a:srgbClr val="0000FF"/>
                </a:solidFill>
                <a:latin typeface="Avenir Next Medium"/>
                <a:cs typeface="Avenir Next Medium"/>
              </a:rPr>
              <a:t>There is no </a:t>
            </a:r>
            <a:r>
              <a:rPr lang="en-US" sz="3200" dirty="0" smtClean="0">
                <a:solidFill>
                  <a:schemeClr val="tx1"/>
                </a:solidFill>
                <a:latin typeface="Avenir Next Regular"/>
                <a:cs typeface="Avenir Next Regular"/>
              </a:rPr>
              <a:t>objective truth!</a:t>
            </a:r>
          </a:p>
          <a:p>
            <a:pPr marL="914400" lvl="1" indent="-914400" algn="l"/>
            <a:endParaRPr lang="en-US" sz="1000" dirty="0" smtClean="0">
              <a:solidFill>
                <a:schemeClr val="tx1"/>
              </a:solidFill>
              <a:latin typeface="Avenir Next Regular"/>
              <a:cs typeface="Avenir Next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1998</TotalTime>
  <Words>977</Words>
  <Application>Microsoft Macintosh PowerPoint</Application>
  <PresentationFormat>Custom</PresentationFormat>
  <Paragraphs>156</Paragraphs>
  <Slides>33</Slides>
  <Notes>31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White</vt:lpstr>
      <vt:lpstr>Tough Topics: Class 5</vt:lpstr>
      <vt:lpstr>Slide 2</vt:lpstr>
      <vt:lpstr>Roadmap</vt:lpstr>
      <vt:lpstr>Where are we?</vt:lpstr>
      <vt:lpstr>Slide 5</vt:lpstr>
      <vt:lpstr>Slide 6</vt:lpstr>
      <vt:lpstr>How we got here</vt:lpstr>
      <vt:lpstr>Slide 8</vt:lpstr>
      <vt:lpstr>How we got here</vt:lpstr>
      <vt:lpstr>How we got here</vt:lpstr>
      <vt:lpstr>What it means</vt:lpstr>
      <vt:lpstr>Slide 12</vt:lpstr>
      <vt:lpstr>Roadmap</vt:lpstr>
      <vt:lpstr>Slide 14</vt:lpstr>
      <vt:lpstr>How did God make us?</vt:lpstr>
      <vt:lpstr>How did God make us?</vt:lpstr>
      <vt:lpstr>Slide 17</vt:lpstr>
      <vt:lpstr>How did God make us?</vt:lpstr>
      <vt:lpstr>How did God make marriage?</vt:lpstr>
      <vt:lpstr>Slide 20</vt:lpstr>
      <vt:lpstr>Slide 21</vt:lpstr>
      <vt:lpstr>How did God make marriage?</vt:lpstr>
      <vt:lpstr>Slide 23</vt:lpstr>
      <vt:lpstr>Romans 1: Sin affects…</vt:lpstr>
      <vt:lpstr>The Fall and homosexuality</vt:lpstr>
      <vt:lpstr>The Fall and homosexuality</vt:lpstr>
      <vt:lpstr>The Fall and homosexuality</vt:lpstr>
      <vt:lpstr>Slide 28</vt:lpstr>
      <vt:lpstr>Salvation</vt:lpstr>
      <vt:lpstr>Slide 30</vt:lpstr>
      <vt:lpstr>Salvation</vt:lpstr>
      <vt:lpstr>Roadmap</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 Topics: Class 3</dc:title>
  <cp:lastModifiedBy>Michael Bouterse</cp:lastModifiedBy>
  <cp:revision>71</cp:revision>
  <dcterms:created xsi:type="dcterms:W3CDTF">2018-08-10T22:53:54Z</dcterms:created>
  <dcterms:modified xsi:type="dcterms:W3CDTF">2018-08-10T22:55:18Z</dcterms:modified>
</cp:coreProperties>
</file>